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99" r:id="rId4"/>
    <p:sldId id="298" r:id="rId5"/>
    <p:sldId id="258" r:id="rId6"/>
    <p:sldId id="287" r:id="rId7"/>
    <p:sldId id="289" r:id="rId8"/>
    <p:sldId id="301" r:id="rId9"/>
    <p:sldId id="290" r:id="rId10"/>
    <p:sldId id="291" r:id="rId11"/>
    <p:sldId id="295" r:id="rId12"/>
    <p:sldId id="303" r:id="rId13"/>
    <p:sldId id="304" r:id="rId14"/>
    <p:sldId id="305" r:id="rId15"/>
    <p:sldId id="302" r:id="rId16"/>
    <p:sldId id="292" r:id="rId17"/>
    <p:sldId id="306" r:id="rId18"/>
    <p:sldId id="294" r:id="rId19"/>
    <p:sldId id="293" r:id="rId20"/>
    <p:sldId id="296" r:id="rId21"/>
    <p:sldId id="307" r:id="rId22"/>
    <p:sldId id="308" r:id="rId23"/>
    <p:sldId id="309" r:id="rId24"/>
    <p:sldId id="310" r:id="rId25"/>
    <p:sldId id="311" r:id="rId26"/>
    <p:sldId id="297" r:id="rId27"/>
    <p:sldId id="300" r:id="rId28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E71C0C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 smtClean="0">
                <a:solidFill>
                  <a:srgbClr val="E9A47D"/>
                </a:solidFill>
              </a:rPr>
              <a:t>2022/06/15-2022/06/29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843548" y="1457218"/>
            <a:ext cx="10779967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一、與拆管順序相反</a:t>
            </a:r>
            <a:r>
              <a:rPr lang="en-US" altLang="zh-TW" dirty="0" smtClean="0">
                <a:latin typeface="Bahnschrift SemiBold" panose="020B0502040204020203" pitchFamily="34" charset="0"/>
              </a:rPr>
              <a:t>(</a:t>
            </a:r>
            <a:r>
              <a:rPr lang="zh-TW" altLang="en-US" dirty="0" smtClean="0">
                <a:latin typeface="Bahnschrift SemiBold" panose="020B0502040204020203" pitchFamily="34" charset="0"/>
              </a:rPr>
              <a:t>注意該機使用之</a:t>
            </a:r>
            <a:r>
              <a:rPr lang="en-US" altLang="zh-TW" dirty="0" smtClean="0">
                <a:latin typeface="Bahnschrift SemiBold" panose="020B0502040204020203" pitchFamily="34" charset="0"/>
              </a:rPr>
              <a:t>Tube</a:t>
            </a:r>
            <a:r>
              <a:rPr lang="zh-TW" altLang="en-US" dirty="0" smtClean="0">
                <a:latin typeface="Bahnschrift SemiBold" panose="020B0502040204020203" pitchFamily="34" charset="0"/>
              </a:rPr>
              <a:t>有無</a:t>
            </a:r>
            <a:r>
              <a:rPr lang="en-US" altLang="zh-TW" dirty="0" smtClean="0">
                <a:latin typeface="Bahnschrift SemiBold" panose="020B0502040204020203" pitchFamily="34" charset="0"/>
              </a:rPr>
              <a:t>T/C)</a:t>
            </a:r>
          </a:p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二、裝設</a:t>
            </a:r>
            <a:r>
              <a:rPr lang="en-US" altLang="zh-TW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Paddle</a:t>
            </a:r>
            <a:r>
              <a:rPr lang="zh-TW" alt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T/C(</a:t>
            </a:r>
            <a:r>
              <a:rPr lang="zh-TW" alt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紀錄編號</a:t>
            </a:r>
            <a:r>
              <a:rPr lang="en-US" altLang="zh-TW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須五支分別夾至</a:t>
            </a:r>
            <a:r>
              <a:rPr lang="en-US" altLang="zh-TW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T/C</a:t>
            </a:r>
            <a:r>
              <a:rPr lang="zh-TW" alt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紅色標示</a:t>
            </a:r>
            <a:r>
              <a:rPr lang="zh-TW" altLang="en-US" dirty="0" smtClean="0">
                <a:latin typeface="Bahnschrift SemiBold" panose="020B0502040204020203" pitchFamily="34" charset="0"/>
              </a:rPr>
              <a:t>位置</a:t>
            </a: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三、拆下</a:t>
            </a:r>
            <a:r>
              <a:rPr lang="en-US" altLang="zh-TW" dirty="0" smtClean="0">
                <a:latin typeface="Bahnschrift SemiBold" panose="020B0502040204020203" pitchFamily="34" charset="0"/>
              </a:rPr>
              <a:t>N2</a:t>
            </a:r>
            <a:r>
              <a:rPr lang="zh-TW" altLang="en-US" dirty="0" smtClean="0">
                <a:latin typeface="Bahnschrift SemiBold" panose="020B0502040204020203" pitchFamily="34" charset="0"/>
              </a:rPr>
              <a:t>、</a:t>
            </a:r>
            <a:r>
              <a:rPr lang="en-US" altLang="zh-TW" dirty="0" smtClean="0">
                <a:latin typeface="Bahnschrift SemiBold" panose="020B0502040204020203" pitchFamily="34" charset="0"/>
              </a:rPr>
              <a:t>O2</a:t>
            </a:r>
            <a:r>
              <a:rPr lang="zh-TW" altLang="en-US" dirty="0" smtClean="0">
                <a:latin typeface="Bahnschrift SemiBold" panose="020B0502040204020203" pitchFamily="34" charset="0"/>
              </a:rPr>
              <a:t>鐵氟龍</a:t>
            </a:r>
            <a:r>
              <a:rPr lang="en-US" altLang="zh-TW" dirty="0" smtClean="0">
                <a:latin typeface="Bahnschrift SemiBold" panose="020B0502040204020203" pitchFamily="34" charset="0"/>
              </a:rPr>
              <a:t>Connect</a:t>
            </a:r>
            <a:r>
              <a:rPr lang="zh-TW" altLang="en-US" dirty="0" smtClean="0">
                <a:latin typeface="Bahnschrift SemiBold" panose="020B0502040204020203" pitchFamily="34" charset="0"/>
              </a:rPr>
              <a:t>螺帽</a:t>
            </a: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       ，用</a:t>
            </a:r>
            <a:r>
              <a:rPr lang="en-US" altLang="zh-TW" dirty="0" smtClean="0">
                <a:latin typeface="Bahnschrift SemiBold" panose="020B0502040204020203" pitchFamily="34" charset="0"/>
              </a:rPr>
              <a:t>IPA</a:t>
            </a:r>
            <a:r>
              <a:rPr lang="zh-TW" altLang="en-US" dirty="0" smtClean="0">
                <a:latin typeface="Bahnschrift SemiBold" panose="020B0502040204020203" pitchFamily="34" charset="0"/>
              </a:rPr>
              <a:t>清潔並以</a:t>
            </a:r>
            <a:r>
              <a:rPr lang="en-US" altLang="zh-TW" dirty="0" smtClean="0">
                <a:latin typeface="Bahnschrift SemiBold" panose="020B0502040204020203" pitchFamily="34" charset="0"/>
              </a:rPr>
              <a:t>Air Gun</a:t>
            </a:r>
            <a:r>
              <a:rPr lang="zh-TW" altLang="en-US" dirty="0" smtClean="0">
                <a:latin typeface="Bahnschrift SemiBold" panose="020B0502040204020203" pitchFamily="34" charset="0"/>
              </a:rPr>
              <a:t>吹乾</a:t>
            </a: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四、安裝</a:t>
            </a:r>
            <a:r>
              <a:rPr lang="en-US" altLang="zh-TW" dirty="0" smtClean="0">
                <a:latin typeface="Bahnschrift SemiBold" panose="020B0502040204020203" pitchFamily="34" charset="0"/>
              </a:rPr>
              <a:t>Exhaust Piping</a:t>
            </a:r>
            <a:r>
              <a:rPr lang="zh-TW" altLang="en-US" dirty="0" smtClean="0">
                <a:latin typeface="Bahnschrift SemiBold" panose="020B0502040204020203" pitchFamily="34" charset="0"/>
              </a:rPr>
              <a:t>插至接頭底部</a:t>
            </a:r>
            <a:endParaRPr lang="en-US" altLang="zh-TW" dirty="0" smtClean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 SemiBold" panose="020B0502040204020203" pitchFamily="34" charset="0"/>
              </a:rPr>
              <a:t>    ，高度不得高於</a:t>
            </a:r>
            <a:r>
              <a:rPr lang="en-US" altLang="zh-TW" dirty="0" smtClean="0">
                <a:latin typeface="Bahnschrift SemiBold" panose="020B0502040204020203" pitchFamily="34" charset="0"/>
              </a:rPr>
              <a:t>16CM(</a:t>
            </a:r>
            <a:r>
              <a:rPr lang="zh-TW" altLang="en-US" dirty="0" smtClean="0">
                <a:latin typeface="Bahnschrift SemiBold" panose="020B0502040204020203" pitchFamily="34" charset="0"/>
              </a:rPr>
              <a:t>使用</a:t>
            </a:r>
            <a:r>
              <a:rPr lang="zh-TW" alt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治具檢查</a:t>
            </a:r>
            <a:r>
              <a:rPr lang="en-US" altLang="zh-TW" dirty="0" smtClean="0">
                <a:latin typeface="Bahnschrift SemiBold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en-US" altLang="zh-TW" dirty="0" smtClean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40" y="2746460"/>
            <a:ext cx="1768669" cy="141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8" y="4416915"/>
            <a:ext cx="1720153" cy="244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304230" y="241595"/>
            <a:ext cx="1582484" cy="923330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裝管</a:t>
            </a:r>
            <a:endParaRPr lang="zh-TW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1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69484" y="692518"/>
            <a:ext cx="10363200" cy="56199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五、</a:t>
            </a:r>
            <a:r>
              <a:rPr lang="zh-TW" altLang="en-US" dirty="0" smtClean="0">
                <a:latin typeface="Bahnschrift" panose="020B0502040204020203" pitchFamily="34" charset="0"/>
              </a:rPr>
              <a:t>安裝</a:t>
            </a:r>
            <a:r>
              <a:rPr lang="en-US" altLang="zh-TW" dirty="0" smtClean="0">
                <a:latin typeface="Bahnschrift" panose="020B0502040204020203" pitchFamily="34" charset="0"/>
              </a:rPr>
              <a:t>Torch </a:t>
            </a:r>
            <a:r>
              <a:rPr lang="en-US" altLang="zh-TW" dirty="0">
                <a:latin typeface="Bahnschrift" panose="020B0502040204020203" pitchFamily="34" charset="0"/>
              </a:rPr>
              <a:t>&amp; Torch</a:t>
            </a: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Piping</a:t>
            </a:r>
            <a:r>
              <a:rPr lang="en-US" altLang="zh-TW" dirty="0" smtClean="0">
                <a:latin typeface="Bahnschrift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altLang="zh-TW" dirty="0" smtClean="0">
                <a:latin typeface="Bahnschrift" panose="020B0502040204020203" pitchFamily="34" charset="0"/>
              </a:rPr>
              <a:t>           </a:t>
            </a:r>
            <a:r>
              <a:rPr lang="en-US" altLang="zh-TW" dirty="0">
                <a:latin typeface="Bahnschrift" panose="020B0502040204020203" pitchFamily="34" charset="0"/>
              </a:rPr>
              <a:t>1</a:t>
            </a:r>
            <a:r>
              <a:rPr lang="zh-TW" altLang="en-US" dirty="0" smtClean="0">
                <a:latin typeface="Bahnschrift" panose="020B0502040204020203" pitchFamily="34" charset="0"/>
              </a:rPr>
              <a:t>、</a:t>
            </a:r>
            <a:r>
              <a:rPr lang="zh-TW" altLang="zh-TW" dirty="0"/>
              <a:t>檢查</a:t>
            </a:r>
            <a:r>
              <a:rPr lang="en-US" altLang="zh-TW" dirty="0"/>
              <a:t> Quartz </a:t>
            </a:r>
            <a:r>
              <a:rPr lang="zh-TW" altLang="zh-TW" dirty="0"/>
              <a:t>平整</a:t>
            </a:r>
            <a:r>
              <a:rPr lang="en-US" altLang="zh-TW" dirty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>
                <a:latin typeface="Bahnschrift" panose="020B0502040204020203" pitchFamily="34" charset="0"/>
              </a:rPr>
              <a:t>      </a:t>
            </a: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zh-TW" altLang="en-US" dirty="0" smtClean="0">
                <a:latin typeface="Bahnschrift" panose="020B0502040204020203" pitchFamily="34" charset="0"/>
              </a:rPr>
              <a:t>         </a:t>
            </a:r>
            <a:r>
              <a:rPr lang="en-US" altLang="zh-TW" dirty="0" smtClean="0">
                <a:latin typeface="Bahnschrift" panose="020B0502040204020203" pitchFamily="34" charset="0"/>
              </a:rPr>
              <a:t>2</a:t>
            </a:r>
            <a:r>
              <a:rPr lang="zh-TW" altLang="en-US" dirty="0" smtClean="0">
                <a:latin typeface="Bahnschrift" panose="020B0502040204020203" pitchFamily="34" charset="0"/>
              </a:rPr>
              <a:t>、檢查</a:t>
            </a:r>
            <a:r>
              <a:rPr lang="en-US" altLang="zh-TW" dirty="0" smtClean="0"/>
              <a:t>Clamp </a:t>
            </a:r>
            <a:r>
              <a:rPr lang="zh-TW" altLang="zh-TW" dirty="0" smtClean="0"/>
              <a:t>彈簧</a:t>
            </a:r>
            <a:r>
              <a:rPr lang="zh-TW" altLang="zh-TW" dirty="0"/>
              <a:t>與 </a:t>
            </a:r>
            <a:r>
              <a:rPr lang="en-US" altLang="zh-TW" dirty="0"/>
              <a:t>Teflon </a:t>
            </a:r>
            <a:r>
              <a:rPr lang="zh-TW" altLang="zh-TW" dirty="0" smtClean="0"/>
              <a:t>墊圈是否</a:t>
            </a:r>
            <a:r>
              <a:rPr lang="zh-TW" altLang="zh-TW" dirty="0"/>
              <a:t>正常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70339" y="791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8" y="1592731"/>
            <a:ext cx="5333999" cy="230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圖片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94" y="1657237"/>
            <a:ext cx="4579324" cy="23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DSCN02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94" y="4691063"/>
            <a:ext cx="19240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DSCN02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17" y="4691063"/>
            <a:ext cx="1876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DSCN029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1" y="4662488"/>
            <a:ext cx="25336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8682125" y="6007656"/>
            <a:ext cx="5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P28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10110969" y="5943150"/>
            <a:ext cx="5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P42</a:t>
            </a:r>
          </a:p>
        </p:txBody>
      </p:sp>
    </p:spTree>
    <p:extLst>
      <p:ext uri="{BB962C8B-B14F-4D97-AF65-F5344CB8AC3E}">
        <p14:creationId xmlns:p14="http://schemas.microsoft.com/office/powerpoint/2010/main" val="37413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0408" y="528637"/>
            <a:ext cx="10363200" cy="585860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3</a:t>
            </a:r>
            <a:r>
              <a:rPr lang="zh-TW" altLang="en-US" dirty="0" smtClean="0"/>
              <a:t>、</a:t>
            </a:r>
            <a:r>
              <a:rPr lang="zh-TW" altLang="zh-TW" dirty="0"/>
              <a:t>將 </a:t>
            </a:r>
            <a:r>
              <a:rPr lang="en-US" altLang="zh-TW" dirty="0"/>
              <a:t>Torch </a:t>
            </a:r>
            <a:r>
              <a:rPr lang="zh-TW" altLang="zh-TW" dirty="0"/>
              <a:t>裝入</a:t>
            </a:r>
            <a:r>
              <a:rPr lang="en-US" altLang="zh-TW" dirty="0"/>
              <a:t> Torch Heater </a:t>
            </a:r>
            <a:r>
              <a:rPr lang="zh-TW" altLang="zh-TW" dirty="0" smtClean="0"/>
              <a:t>內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4</a:t>
            </a:r>
            <a:r>
              <a:rPr lang="zh-TW" altLang="en-US" dirty="0" smtClean="0"/>
              <a:t>、</a:t>
            </a:r>
            <a:r>
              <a:rPr lang="en-US" altLang="zh-TW" dirty="0"/>
              <a:t>Torch gas inject </a:t>
            </a:r>
            <a:r>
              <a:rPr lang="zh-TW" altLang="zh-TW" dirty="0"/>
              <a:t>安裝</a:t>
            </a:r>
            <a:endParaRPr lang="zh-TW" altLang="en-US" dirty="0"/>
          </a:p>
        </p:txBody>
      </p:sp>
      <p:pic>
        <p:nvPicPr>
          <p:cNvPr id="5122" name="Picture 2" descr="DSCN028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10" y="954333"/>
            <a:ext cx="3855060" cy="288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4783015" y="1951892"/>
            <a:ext cx="413239" cy="1608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3" name="Picture 3" descr="TORCH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10" y="4269168"/>
            <a:ext cx="3210694" cy="173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4413738" y="5697415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537438" y="5697415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965330" y="6304085"/>
            <a:ext cx="8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O2(</a:t>
            </a:r>
            <a:r>
              <a:rPr lang="zh-TW" altLang="en-US" dirty="0" smtClean="0"/>
              <a:t>粗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089030" y="6304085"/>
            <a:ext cx="8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r>
              <a:rPr lang="en-US" altLang="zh-TW" dirty="0" smtClean="0"/>
              <a:t>2(</a:t>
            </a:r>
            <a:r>
              <a:rPr lang="zh-TW" altLang="en-US" dirty="0" smtClean="0"/>
              <a:t>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124" name="Picture 4" descr="DSCN02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55" y="4006206"/>
            <a:ext cx="27432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749378" y="6196671"/>
            <a:ext cx="230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安裝後接頭呈現</a:t>
            </a:r>
            <a:r>
              <a:rPr lang="en-US" altLang="zh-TW" dirty="0" smtClean="0">
                <a:solidFill>
                  <a:srgbClr val="FFFF00"/>
                </a:solidFill>
              </a:rPr>
              <a:t>45</a:t>
            </a:r>
            <a:r>
              <a:rPr lang="zh-TW" altLang="en-US" dirty="0" smtClean="0">
                <a:solidFill>
                  <a:srgbClr val="FFFF00"/>
                </a:solidFill>
              </a:rPr>
              <a:t>度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633046"/>
            <a:ext cx="10363200" cy="538675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5</a:t>
            </a:r>
            <a:r>
              <a:rPr lang="zh-TW" altLang="en-US" dirty="0" smtClean="0"/>
              <a:t>、</a:t>
            </a:r>
            <a:r>
              <a:rPr lang="en-US" altLang="zh-TW" dirty="0"/>
              <a:t>Piping </a:t>
            </a:r>
            <a:r>
              <a:rPr lang="zh-TW" altLang="zh-TW" dirty="0"/>
              <a:t>與</a:t>
            </a:r>
            <a:r>
              <a:rPr lang="en-US" altLang="zh-TW" dirty="0"/>
              <a:t> Tube </a:t>
            </a:r>
            <a:r>
              <a:rPr lang="zh-TW" altLang="zh-TW" dirty="0"/>
              <a:t>接合面</a:t>
            </a:r>
            <a:r>
              <a:rPr lang="zh-TW" altLang="zh-TW" dirty="0" smtClean="0"/>
              <a:t>安裝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146" name="Picture 2" descr="圖片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48" y="2378686"/>
            <a:ext cx="62388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7508631" y="2886991"/>
            <a:ext cx="3226777" cy="1573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r>
              <a:rPr lang="zh-TW" altLang="en-US" dirty="0" smtClean="0"/>
              <a:t>顆螺絲需均勻鎖上，避免單邊施力過大，導致石英損壞</a:t>
            </a:r>
            <a:endParaRPr lang="zh-TW" altLang="en-US" dirty="0"/>
          </a:p>
        </p:txBody>
      </p:sp>
      <p:pic>
        <p:nvPicPr>
          <p:cNvPr id="6147" name="Picture 3" descr="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95" y="356455"/>
            <a:ext cx="2839130" cy="237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橢圓 7"/>
          <p:cNvSpPr/>
          <p:nvPr/>
        </p:nvSpPr>
        <p:spPr>
          <a:xfrm>
            <a:off x="8818684" y="1195754"/>
            <a:ext cx="576000" cy="43082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0596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764931"/>
            <a:ext cx="10363200" cy="525486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Piping</a:t>
            </a:r>
            <a:r>
              <a:rPr lang="zh-TW" altLang="en-US" dirty="0"/>
              <a:t>與</a:t>
            </a:r>
            <a:r>
              <a:rPr lang="en-US" altLang="zh-TW" dirty="0"/>
              <a:t>Torch</a:t>
            </a:r>
            <a:r>
              <a:rPr lang="zh-TW" altLang="en-US" dirty="0"/>
              <a:t>接合安裝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3" descr="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95" y="356455"/>
            <a:ext cx="2839130" cy="237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8461" y="1696060"/>
            <a:ext cx="1108889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1" y="1696061"/>
            <a:ext cx="5941801" cy="445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9759461" y="1872761"/>
            <a:ext cx="576000" cy="43082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2166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06981" y="4544784"/>
            <a:ext cx="10363200" cy="146580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六、安裝</a:t>
            </a:r>
            <a:r>
              <a:rPr lang="en-US" altLang="zh-TW" dirty="0">
                <a:latin typeface="Bahnschrift" panose="020B0502040204020203" pitchFamily="34" charset="0"/>
              </a:rPr>
              <a:t>Boat</a:t>
            </a:r>
            <a:r>
              <a:rPr lang="zh-TW" altLang="en-US" dirty="0">
                <a:latin typeface="Bahnschrift" panose="020B0502040204020203" pitchFamily="34" charset="0"/>
              </a:rPr>
              <a:t>、</a:t>
            </a:r>
            <a:r>
              <a:rPr lang="en-US" altLang="zh-TW" dirty="0">
                <a:latin typeface="Bahnschrift" panose="020B0502040204020203" pitchFamily="34" charset="0"/>
              </a:rPr>
              <a:t>Pedestal</a:t>
            </a:r>
            <a:r>
              <a:rPr lang="zh-TW" altLang="en-US" dirty="0">
                <a:latin typeface="Bahnschrift" panose="020B0502040204020203" pitchFamily="34" charset="0"/>
              </a:rPr>
              <a:t>、</a:t>
            </a:r>
            <a:r>
              <a:rPr lang="en-US" altLang="zh-TW" dirty="0">
                <a:latin typeface="Bahnschrift" panose="020B0502040204020203" pitchFamily="34" charset="0"/>
              </a:rPr>
              <a:t>Dust</a:t>
            </a: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Tray(</a:t>
            </a:r>
            <a:r>
              <a:rPr lang="zh-TW" altLang="en-US" dirty="0">
                <a:latin typeface="Bahnschrift" panose="020B0502040204020203" pitchFamily="34" charset="0"/>
              </a:rPr>
              <a:t>確認</a:t>
            </a:r>
            <a:r>
              <a:rPr lang="en-US" altLang="zh-TW" dirty="0">
                <a:latin typeface="Bahnschrift" panose="020B0502040204020203" pitchFamily="34" charset="0"/>
              </a:rPr>
              <a:t>Boat</a:t>
            </a:r>
            <a:r>
              <a:rPr lang="zh-TW" altLang="en-US" dirty="0">
                <a:latin typeface="Bahnschrift" panose="020B0502040204020203" pitchFamily="34" charset="0"/>
              </a:rPr>
              <a:t>中間點寬度是否</a:t>
            </a:r>
            <a:r>
              <a:rPr lang="en-US" altLang="zh-TW" dirty="0">
                <a:latin typeface="Bahnschrift" panose="020B0502040204020203" pitchFamily="34" charset="0"/>
              </a:rPr>
              <a:t>&lt;14.7)</a:t>
            </a:r>
          </a:p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七、傳送、承接、清理機台周圍環境</a:t>
            </a:r>
            <a:endParaRPr lang="en-US" altLang="zh-TW" dirty="0">
              <a:latin typeface="Bahnschrift" panose="020B0502040204020203" pitchFamily="34" charset="0"/>
            </a:endParaRPr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1" y="1318826"/>
            <a:ext cx="2904482" cy="30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14" y="1515690"/>
            <a:ext cx="3992833" cy="26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57" y="1515690"/>
            <a:ext cx="3119756" cy="250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1340183" y="2536686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917032" y="3454666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822601" y="3783500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739674" y="2323251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493165" y="2338960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800898" y="3205621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122164" y="3290249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66623" y="2320761"/>
            <a:ext cx="400692" cy="3288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1339462" y="623202"/>
            <a:ext cx="2527443" cy="84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latin typeface="Bahnschrift" panose="020B0502040204020203" pitchFamily="34" charset="0"/>
              </a:rPr>
              <a:t>1.</a:t>
            </a:r>
            <a:r>
              <a:rPr lang="zh-TW" altLang="en-US" dirty="0">
                <a:latin typeface="Bahnschrift" panose="020B0502040204020203" pitchFamily="34" charset="0"/>
              </a:rPr>
              <a:t>將</a:t>
            </a:r>
            <a:r>
              <a:rPr lang="en-US" altLang="zh-TW" dirty="0">
                <a:latin typeface="Bahnschrift" panose="020B0502040204020203" pitchFamily="34" charset="0"/>
              </a:rPr>
              <a:t>Tube</a:t>
            </a: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Support Ring</a:t>
            </a:r>
            <a:r>
              <a:rPr lang="zh-TW" altLang="en-US" dirty="0">
                <a:latin typeface="Bahnschrift" panose="020B0502040204020203" pitchFamily="34" charset="0"/>
              </a:rPr>
              <a:t>螺絲稍微鬆開以利調整</a:t>
            </a:r>
            <a:r>
              <a:rPr lang="zh-TW" altLang="en-US" dirty="0" smtClean="0">
                <a:latin typeface="Bahnschrift" panose="020B0502040204020203" pitchFamily="34" charset="0"/>
              </a:rPr>
              <a:t>角度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5021472" y="623201"/>
            <a:ext cx="2527443" cy="84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TW" dirty="0">
                <a:latin typeface="Bahnschrift" panose="020B0502040204020203" pitchFamily="34" charset="0"/>
              </a:rPr>
              <a:t>2.Torch</a:t>
            </a:r>
            <a:r>
              <a:rPr lang="zh-TW" altLang="en-US" dirty="0">
                <a:latin typeface="Bahnschrift" panose="020B0502040204020203" pitchFamily="34" charset="0"/>
              </a:rPr>
              <a:t>固定板螺絲鬆開，可調整前後左右角度</a:t>
            </a:r>
            <a:endParaRPr lang="en-US" altLang="zh-TW" dirty="0">
              <a:latin typeface="Bahnschrift" panose="020B0502040204020203" pitchFamily="34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792064" y="623201"/>
            <a:ext cx="2527443" cy="84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TW" dirty="0">
                <a:latin typeface="Bahnschrift" panose="020B0502040204020203" pitchFamily="34" charset="0"/>
              </a:rPr>
              <a:t>3.</a:t>
            </a:r>
            <a:r>
              <a:rPr lang="zh-TW" altLang="en-US" dirty="0">
                <a:latin typeface="Bahnschrift" panose="020B0502040204020203" pitchFamily="34" charset="0"/>
              </a:rPr>
              <a:t>調整</a:t>
            </a:r>
            <a:r>
              <a:rPr lang="en-US" altLang="zh-TW" dirty="0">
                <a:latin typeface="Bahnschrift" panose="020B0502040204020203" pitchFamily="34" charset="0"/>
              </a:rPr>
              <a:t>Torch</a:t>
            </a:r>
            <a:r>
              <a:rPr lang="zh-TW" altLang="en-US" dirty="0">
                <a:latin typeface="Bahnschrift" panose="020B0502040204020203" pitchFamily="34" charset="0"/>
              </a:rPr>
              <a:t>上下位置</a:t>
            </a:r>
            <a:r>
              <a:rPr lang="en-US" altLang="zh-TW" dirty="0">
                <a:latin typeface="Bahnschrift" panose="020B0502040204020203" pitchFamily="34" charset="0"/>
              </a:rPr>
              <a:t>(</a:t>
            </a:r>
            <a:r>
              <a:rPr lang="zh-TW" altLang="en-US" dirty="0">
                <a:latin typeface="Bahnschrift" panose="020B0502040204020203" pitchFamily="34" charset="0"/>
              </a:rPr>
              <a:t>後方固定桿</a:t>
            </a:r>
            <a:r>
              <a:rPr lang="en-US" altLang="zh-TW" dirty="0">
                <a:latin typeface="Bahnschrif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3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199" y="1256394"/>
            <a:ext cx="10588869" cy="452894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 smtClean="0"/>
              <a:t>一、</a:t>
            </a:r>
            <a:r>
              <a:rPr lang="en-US" altLang="zh-TW" sz="2000" dirty="0" smtClean="0">
                <a:latin typeface="Bahnschrift" panose="020B0502040204020203" pitchFamily="34" charset="0"/>
              </a:rPr>
              <a:t>YPM</a:t>
            </a:r>
            <a:r>
              <a:rPr lang="zh-TW" altLang="en-US" sz="2000" dirty="0" smtClean="0">
                <a:latin typeface="Bahnschrift" panose="020B0502040204020203" pitchFamily="34" charset="0"/>
              </a:rPr>
              <a:t>後皆須測試，確認點火失敗</a:t>
            </a:r>
            <a:r>
              <a:rPr lang="en-US" altLang="zh-TW" sz="2000" dirty="0" smtClean="0">
                <a:latin typeface="Bahnschrift" panose="020B0502040204020203" pitchFamily="34" charset="0"/>
              </a:rPr>
              <a:t>HEC</a:t>
            </a:r>
            <a:r>
              <a:rPr lang="zh-TW" altLang="en-US" sz="2000" dirty="0" smtClean="0">
                <a:latin typeface="Bahnschrift" panose="020B0502040204020203" pitchFamily="34" charset="0"/>
              </a:rPr>
              <a:t> </a:t>
            </a:r>
            <a:r>
              <a:rPr lang="en-US" altLang="zh-TW" sz="2000" dirty="0" smtClean="0">
                <a:latin typeface="Bahnschrift" panose="020B0502040204020203" pitchFamily="34" charset="0"/>
              </a:rPr>
              <a:t>pyro controller</a:t>
            </a:r>
            <a:r>
              <a:rPr lang="zh-TW" altLang="en-US" sz="2000" dirty="0" smtClean="0">
                <a:latin typeface="Bahnschrift" panose="020B0502040204020203" pitchFamily="34" charset="0"/>
              </a:rPr>
              <a:t>是否會</a:t>
            </a:r>
            <a:r>
              <a:rPr lang="en-US" altLang="zh-TW" sz="2000" dirty="0" smtClean="0">
                <a:latin typeface="Bahnschrift" panose="020B0502040204020203" pitchFamily="34" charset="0"/>
              </a:rPr>
              <a:t>alarm &amp; </a:t>
            </a:r>
            <a:r>
              <a:rPr lang="zh-TW" altLang="en-US" sz="2000" dirty="0" smtClean="0">
                <a:latin typeface="Bahnschrift" panose="020B0502040204020203" pitchFamily="34" charset="0"/>
              </a:rPr>
              <a:t>  </a:t>
            </a:r>
            <a:endParaRPr lang="en-US" altLang="zh-TW" sz="20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           是否正常執行</a:t>
            </a:r>
            <a:r>
              <a:rPr lang="en-US" altLang="zh-TW" sz="2000" dirty="0" smtClean="0">
                <a:latin typeface="Bahnschrift" panose="020B0502040204020203" pitchFamily="34" charset="0"/>
              </a:rPr>
              <a:t>ABORT</a:t>
            </a:r>
            <a:r>
              <a:rPr lang="zh-TW" altLang="en-US" sz="2000" dirty="0" smtClean="0">
                <a:latin typeface="Bahnschrift" panose="020B0502040204020203" pitchFamily="34" charset="0"/>
              </a:rPr>
              <a:t> </a:t>
            </a:r>
            <a:r>
              <a:rPr lang="en-US" altLang="zh-TW" sz="2000" dirty="0" smtClean="0">
                <a:latin typeface="Bahnschrift" panose="020B0502040204020203" pitchFamily="34" charset="0"/>
              </a:rPr>
              <a:t>recipe</a:t>
            </a:r>
          </a:p>
          <a:p>
            <a:pPr marL="0" indent="0">
              <a:buNone/>
            </a:pPr>
            <a:endParaRPr lang="en-US" altLang="zh-TW" sz="20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二、測試氫氧點火成功所需時間設定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T3</a:t>
            </a:r>
            <a:r>
              <a:rPr lang="zh-TW" altLang="en-US" sz="2000" dirty="0" smtClean="0">
                <a:latin typeface="Bahnschrift" panose="020B0502040204020203" pitchFamily="34" charset="0"/>
              </a:rPr>
              <a:t>時間</a:t>
            </a:r>
            <a:r>
              <a:rPr lang="en-US" altLang="zh-TW" sz="2000" dirty="0" smtClean="0">
                <a:latin typeface="Bahnschrift" panose="020B0502040204020203" pitchFamily="34" charset="0"/>
              </a:rPr>
              <a:t>:T3</a:t>
            </a:r>
            <a:r>
              <a:rPr lang="zh-TW" altLang="en-US" sz="2000" dirty="0" smtClean="0">
                <a:latin typeface="Bahnschrift" panose="020B0502040204020203" pitchFamily="34" charset="0"/>
              </a:rPr>
              <a:t>燈號亮起之 時間</a:t>
            </a:r>
            <a:r>
              <a:rPr lang="en-US" altLang="zh-TW" sz="2000" dirty="0" smtClean="0">
                <a:latin typeface="Bahnschrift" panose="020B0502040204020203" pitchFamily="34" charset="0"/>
              </a:rPr>
              <a:t>+5</a:t>
            </a:r>
            <a:r>
              <a:rPr lang="zh-TW" altLang="en-US" sz="2000" dirty="0" smtClean="0">
                <a:latin typeface="Bahnschrift" panose="020B0502040204020203" pitchFamily="34" charset="0"/>
              </a:rPr>
              <a:t>秒</a:t>
            </a:r>
            <a:r>
              <a:rPr lang="en-US" altLang="zh-TW" sz="2000" dirty="0" smtClean="0">
                <a:latin typeface="Bahnschrift" panose="020B0502040204020203" pitchFamily="34" charset="0"/>
              </a:rPr>
              <a:t>(Ex:</a:t>
            </a:r>
            <a:r>
              <a:rPr lang="zh-TW" altLang="en-US" sz="2000" dirty="0" smtClean="0">
                <a:latin typeface="Bahnschrift" panose="020B0502040204020203" pitchFamily="34" charset="0"/>
              </a:rPr>
              <a:t>點火花</a:t>
            </a:r>
            <a:r>
              <a:rPr lang="en-US" altLang="zh-TW" sz="2000" dirty="0" smtClean="0">
                <a:latin typeface="Bahnschrift" panose="020B0502040204020203" pitchFamily="34" charset="0"/>
              </a:rPr>
              <a:t>16</a:t>
            </a:r>
            <a:r>
              <a:rPr lang="zh-TW" altLang="en-US" sz="2000" dirty="0" smtClean="0">
                <a:latin typeface="Bahnschrift" panose="020B0502040204020203" pitchFamily="34" charset="0"/>
              </a:rPr>
              <a:t>秒，</a:t>
            </a:r>
            <a:endParaRPr lang="en-US" altLang="zh-TW" sz="20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            則設定</a:t>
            </a:r>
            <a:r>
              <a:rPr lang="en-US" altLang="zh-TW" sz="2000" dirty="0" smtClean="0">
                <a:latin typeface="Bahnschrift" panose="020B0502040204020203" pitchFamily="34" charset="0"/>
              </a:rPr>
              <a:t>21</a:t>
            </a:r>
            <a:r>
              <a:rPr lang="zh-TW" altLang="en-US" sz="2000" dirty="0" smtClean="0">
                <a:latin typeface="Bahnschrift" panose="020B0502040204020203" pitchFamily="34" charset="0"/>
              </a:rPr>
              <a:t>秒</a:t>
            </a:r>
            <a:r>
              <a:rPr lang="en-US" altLang="zh-TW" sz="2000" dirty="0" smtClean="0">
                <a:latin typeface="Bahnschrift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en-US" altLang="zh-TW" sz="2000" dirty="0" smtClean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10821" y="370223"/>
            <a:ext cx="6179958" cy="830997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altLang="zh-TW" sz="4800" dirty="0" smtClean="0">
                <a:solidFill>
                  <a:schemeClr val="bg1"/>
                </a:solidFill>
              </a:rPr>
              <a:t>Flame sensor </a:t>
            </a:r>
            <a:r>
              <a:rPr lang="zh-TW" altLang="en-US" sz="4800" dirty="0" smtClean="0">
                <a:solidFill>
                  <a:schemeClr val="bg1"/>
                </a:solidFill>
              </a:rPr>
              <a:t>功能測試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79" y="1256394"/>
            <a:ext cx="1002875" cy="1363552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70" y="3727938"/>
            <a:ext cx="4775963" cy="242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270686" y="43114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195" name="圖片 5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33" y="3996711"/>
            <a:ext cx="3292352" cy="178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圖片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299" y="4056362"/>
            <a:ext cx="2223009" cy="166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79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Bahnschrift" panose="020B0502040204020203" pitchFamily="34" charset="0"/>
              </a:rPr>
              <a:t>三、</a:t>
            </a:r>
            <a:r>
              <a:rPr lang="zh-TW" altLang="zh-TW" sz="2800" dirty="0">
                <a:latin typeface="Bahnschrift" panose="020B0502040204020203" pitchFamily="34" charset="0"/>
              </a:rPr>
              <a:t>確認</a:t>
            </a:r>
            <a:r>
              <a:rPr lang="en-US" altLang="zh-TW" sz="2800" dirty="0">
                <a:latin typeface="Bahnschrift" panose="020B0502040204020203" pitchFamily="34" charset="0"/>
              </a:rPr>
              <a:t> M340 Panel of DSW Display SW-01 / SW-S</a:t>
            </a:r>
            <a:r>
              <a:rPr lang="zh-TW" altLang="zh-TW" sz="2800" dirty="0">
                <a:latin typeface="Bahnschrift" panose="020B0502040204020203" pitchFamily="34" charset="0"/>
              </a:rPr>
              <a:t>參數須</a:t>
            </a:r>
            <a:r>
              <a:rPr lang="zh-TW" altLang="zh-TW" sz="2800" dirty="0" smtClean="0">
                <a:latin typeface="Bahnschrift" panose="020B0502040204020203" pitchFamily="34" charset="0"/>
              </a:rPr>
              <a:t>與</a:t>
            </a:r>
            <a:endParaRPr lang="en-US" altLang="zh-TW" sz="28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Bahnschrift" panose="020B0502040204020203" pitchFamily="34" charset="0"/>
              </a:rPr>
              <a:t>            本圖</a:t>
            </a:r>
            <a:r>
              <a:rPr lang="zh-TW" altLang="zh-TW" sz="2800" dirty="0" smtClean="0">
                <a:latin typeface="Bahnschrift" panose="020B0502040204020203" pitchFamily="34" charset="0"/>
              </a:rPr>
              <a:t>說明</a:t>
            </a:r>
            <a:r>
              <a:rPr lang="zh-TW" altLang="zh-TW" sz="2800" dirty="0">
                <a:latin typeface="Bahnschrift" panose="020B0502040204020203" pitchFamily="34" charset="0"/>
              </a:rPr>
              <a:t>相同若不同請修改之</a:t>
            </a:r>
            <a:endParaRPr lang="en-US" altLang="zh-TW" sz="28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2" y="2500221"/>
            <a:ext cx="39528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3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19883" y="2043701"/>
            <a:ext cx="10561833" cy="491190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一、使用測試</a:t>
            </a:r>
            <a:r>
              <a:rPr lang="en-US" altLang="zh-TW" dirty="0" smtClean="0">
                <a:latin typeface="Bahnschrift" panose="020B0502040204020203" pitchFamily="34" charset="0"/>
              </a:rPr>
              <a:t>Wafer</a:t>
            </a:r>
            <a:r>
              <a:rPr lang="zh-TW" altLang="en-US" dirty="0" smtClean="0">
                <a:latin typeface="Bahnschrift" panose="020B0502040204020203" pitchFamily="34" charset="0"/>
              </a:rPr>
              <a:t>分別放至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C1~C6 Slot 21~25</a:t>
            </a:r>
            <a:r>
              <a:rPr lang="zh-TW" altLang="en-US" dirty="0" smtClean="0">
                <a:latin typeface="Bahnschrift" panose="020B0502040204020203" pitchFamily="34" charset="0"/>
              </a:rPr>
              <a:t>並傳送至</a:t>
            </a:r>
            <a:r>
              <a:rPr lang="en-US" altLang="zh-TW" dirty="0" smtClean="0">
                <a:latin typeface="Bahnschrift" panose="020B0502040204020203" pitchFamily="34" charset="0"/>
              </a:rPr>
              <a:t>Boat</a:t>
            </a:r>
            <a:r>
              <a:rPr lang="zh-TW" altLang="en-US" dirty="0" smtClean="0">
                <a:latin typeface="Bahnschrift" panose="020B0502040204020203" pitchFamily="34" charset="0"/>
              </a:rPr>
              <a:t>再傳回。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二、</a:t>
            </a:r>
            <a:r>
              <a:rPr lang="zh-TW" altLang="zh-TW" dirty="0">
                <a:latin typeface="Bahnschrift" panose="020B0502040204020203" pitchFamily="34" charset="0"/>
              </a:rPr>
              <a:t>至</a:t>
            </a:r>
            <a:r>
              <a:rPr lang="en-US" altLang="zh-TW" dirty="0">
                <a:latin typeface="Bahnschrift" panose="020B0502040204020203" pitchFamily="34" charset="0"/>
              </a:rPr>
              <a:t>Surface Scan check map </a:t>
            </a:r>
            <a:r>
              <a:rPr lang="zh-TW" altLang="zh-TW" dirty="0" smtClean="0">
                <a:latin typeface="Bahnschrift" panose="020B0502040204020203" pitchFamily="34" charset="0"/>
              </a:rPr>
              <a:t>是否</a:t>
            </a:r>
            <a:r>
              <a:rPr lang="zh-TW" altLang="zh-TW" dirty="0">
                <a:latin typeface="Bahnschrift" panose="020B0502040204020203" pitchFamily="34" charset="0"/>
              </a:rPr>
              <a:t>有</a:t>
            </a:r>
            <a:r>
              <a:rPr lang="en-US" altLang="zh-TW" dirty="0">
                <a:latin typeface="Bahnschrift" panose="020B0502040204020203" pitchFamily="34" charset="0"/>
              </a:rPr>
              <a:t>fork </a:t>
            </a:r>
            <a:r>
              <a:rPr lang="zh-TW" altLang="zh-TW" dirty="0">
                <a:latin typeface="Bahnschrift" panose="020B0502040204020203" pitchFamily="34" charset="0"/>
              </a:rPr>
              <a:t>刮</a:t>
            </a:r>
            <a:r>
              <a:rPr lang="zh-TW" altLang="zh-TW" dirty="0" smtClean="0">
                <a:latin typeface="Bahnschrift" panose="020B0502040204020203" pitchFamily="34" charset="0"/>
              </a:rPr>
              <a:t>痕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  </a:t>
            </a:r>
            <a:r>
              <a:rPr lang="zh-TW" altLang="en-US" dirty="0" smtClean="0">
                <a:latin typeface="Bahnschrift" panose="020B0502040204020203" pitchFamily="34" charset="0"/>
              </a:rPr>
              <a:t>     </a:t>
            </a:r>
            <a:r>
              <a:rPr lang="en-US" altLang="zh-TW" dirty="0" smtClean="0">
                <a:latin typeface="Bahnschrift" panose="020B0502040204020203" pitchFamily="34" charset="0"/>
              </a:rPr>
              <a:t>1.</a:t>
            </a:r>
            <a:r>
              <a:rPr lang="zh-TW" altLang="zh-TW" dirty="0" smtClean="0">
                <a:latin typeface="Bahnschrift" panose="020B0502040204020203" pitchFamily="34" charset="0"/>
              </a:rPr>
              <a:t>確認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無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fork</a:t>
            </a:r>
            <a:r>
              <a:rPr lang="zh-TW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刮痕</a:t>
            </a:r>
            <a:r>
              <a:rPr lang="zh-TW" altLang="en-US" dirty="0" smtClean="0">
                <a:latin typeface="Bahnschrift" panose="020B0502040204020203" pitchFamily="34" charset="0"/>
              </a:rPr>
              <a:t>，</a:t>
            </a:r>
            <a:r>
              <a:rPr lang="zh-TW" altLang="zh-TW" dirty="0" smtClean="0">
                <a:latin typeface="Bahnschrift" panose="020B0502040204020203" pitchFamily="34" charset="0"/>
              </a:rPr>
              <a:t>於</a:t>
            </a:r>
            <a:r>
              <a:rPr lang="zh-TW" altLang="en-US" dirty="0">
                <a:latin typeface="Bahnschrift" panose="020B0502040204020203" pitchFamily="34" charset="0"/>
              </a:rPr>
              <a:t>工作</a:t>
            </a:r>
            <a:r>
              <a:rPr lang="zh-TW" altLang="zh-TW" dirty="0" smtClean="0">
                <a:latin typeface="Bahnschrift" panose="020B0502040204020203" pitchFamily="34" charset="0"/>
              </a:rPr>
              <a:t>交接</a:t>
            </a:r>
            <a:r>
              <a:rPr lang="zh-TW" altLang="en-US" dirty="0" smtClean="0">
                <a:latin typeface="Bahnschrift" panose="020B0502040204020203" pitchFamily="34" charset="0"/>
              </a:rPr>
              <a:t>紀錄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C1~C6 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PTC </a:t>
            </a:r>
            <a:r>
              <a:rPr lang="zh-TW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顆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數</a:t>
            </a:r>
            <a:r>
              <a:rPr lang="zh-TW" altLang="zh-TW" dirty="0">
                <a:latin typeface="Bahnschrift" panose="020B0502040204020203" pitchFamily="34" charset="0"/>
              </a:rPr>
              <a:t>，交回產</a:t>
            </a:r>
            <a:r>
              <a:rPr lang="zh-TW" altLang="zh-TW" dirty="0" smtClean="0">
                <a:latin typeface="Bahnschrift" panose="020B0502040204020203" pitchFamily="34" charset="0"/>
              </a:rPr>
              <a:t>線復機。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zh-TW" altLang="en-US" dirty="0" smtClean="0">
                <a:latin typeface="Bahnschrift" panose="020B0502040204020203" pitchFamily="34" charset="0"/>
              </a:rPr>
              <a:t>      </a:t>
            </a:r>
            <a:r>
              <a:rPr lang="en-US" altLang="zh-TW" dirty="0" smtClean="0">
                <a:latin typeface="Bahnschrift" panose="020B0502040204020203" pitchFamily="34" charset="0"/>
              </a:rPr>
              <a:t>2.</a:t>
            </a:r>
            <a:r>
              <a:rPr lang="zh-TW" altLang="zh-TW" dirty="0" smtClean="0">
                <a:latin typeface="Bahnschrift" panose="020B0502040204020203" pitchFamily="34" charset="0"/>
              </a:rPr>
              <a:t>確認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有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fork 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刮痕</a:t>
            </a:r>
            <a:r>
              <a:rPr lang="zh-TW" altLang="zh-TW" dirty="0">
                <a:latin typeface="Bahnschrift" panose="020B0502040204020203" pitchFamily="34" charset="0"/>
              </a:rPr>
              <a:t>，需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debug</a:t>
            </a:r>
            <a:r>
              <a:rPr lang="en-US" altLang="zh-TW" dirty="0">
                <a:latin typeface="Bahnschrift" panose="020B0502040204020203" pitchFamily="34" charset="0"/>
              </a:rPr>
              <a:t> </a:t>
            </a:r>
            <a:r>
              <a:rPr lang="zh-TW" altLang="zh-TW" dirty="0">
                <a:latin typeface="Bahnschrift" panose="020B0502040204020203" pitchFamily="34" charset="0"/>
              </a:rPr>
              <a:t>後，把有刮痕的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M/W 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換掉</a:t>
            </a:r>
            <a:r>
              <a:rPr lang="zh-TW" altLang="zh-TW" dirty="0">
                <a:latin typeface="Bahnschrift" panose="020B0502040204020203" pitchFamily="34" charset="0"/>
              </a:rPr>
              <a:t>，再重新</a:t>
            </a:r>
            <a:r>
              <a:rPr lang="zh-TW" altLang="zh-TW" dirty="0" smtClean="0">
                <a:latin typeface="Bahnschrift" panose="020B0502040204020203" pitchFamily="34" charset="0"/>
              </a:rPr>
              <a:t>執行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           傳</a:t>
            </a:r>
            <a:r>
              <a:rPr lang="zh-TW" altLang="en-US" dirty="0">
                <a:latin typeface="Bahnschrift" panose="020B0502040204020203" pitchFamily="34" charset="0"/>
              </a:rPr>
              <a:t>送</a:t>
            </a:r>
            <a:r>
              <a:rPr lang="zh-TW" altLang="zh-TW" dirty="0" smtClean="0">
                <a:latin typeface="Bahnschrift" panose="020B0502040204020203" pitchFamily="34" charset="0"/>
              </a:rPr>
              <a:t>直</a:t>
            </a:r>
            <a:r>
              <a:rPr lang="zh-TW" altLang="zh-TW" dirty="0">
                <a:latin typeface="Bahnschrift" panose="020B0502040204020203" pitchFamily="34" charset="0"/>
              </a:rPr>
              <a:t>至確認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無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fork </a:t>
            </a:r>
            <a:r>
              <a:rPr lang="zh-TW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刮痕才可交回產線復機</a:t>
            </a:r>
            <a:r>
              <a:rPr lang="zh-TW" altLang="zh-TW" dirty="0">
                <a:latin typeface="Bahnschrift" panose="020B0502040204020203" pitchFamily="34" charset="0"/>
              </a:rPr>
              <a:t>。</a:t>
            </a:r>
          </a:p>
          <a:p>
            <a:pPr marL="0" indent="0">
              <a:buNone/>
            </a:pPr>
            <a:endParaRPr lang="zh-TW" altLang="en-US" dirty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718" y="616803"/>
            <a:ext cx="629816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altLang="zh-TW" sz="4800" dirty="0" smtClean="0">
                <a:solidFill>
                  <a:schemeClr val="bg1"/>
                </a:solidFill>
              </a:rPr>
              <a:t>Surface Scan Check map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202076"/>
            <a:ext cx="9486472" cy="1263722"/>
          </a:xfrm>
        </p:spPr>
        <p:txBody>
          <a:bodyPr/>
          <a:lstStyle/>
          <a:p>
            <a:pPr marL="0" indent="0">
              <a:buNone/>
            </a:pPr>
            <a:r>
              <a:rPr lang="zh-TW" altLang="zh-TW" dirty="0">
                <a:latin typeface="Bahnschrift" panose="020B0502040204020203" pitchFamily="34" charset="0"/>
              </a:rPr>
              <a:t>測機</a:t>
            </a:r>
            <a:r>
              <a:rPr lang="en-US" altLang="zh-TW" dirty="0">
                <a:latin typeface="Bahnschrift" panose="020B0502040204020203" pitchFamily="34" charset="0"/>
              </a:rPr>
              <a:t> LK </a:t>
            </a:r>
            <a:r>
              <a:rPr lang="zh-TW" altLang="zh-TW" dirty="0">
                <a:latin typeface="Bahnschrift" panose="020B0502040204020203" pitchFamily="34" charset="0"/>
              </a:rPr>
              <a:t>時若</a:t>
            </a:r>
            <a:r>
              <a:rPr lang="en-US" altLang="zh-TW" dirty="0">
                <a:latin typeface="Bahnschrift" panose="020B0502040204020203" pitchFamily="34" charset="0"/>
              </a:rPr>
              <a:t> Thickness O.O.C/O.O.S</a:t>
            </a:r>
            <a:r>
              <a:rPr lang="zh-TW" altLang="zh-TW" dirty="0">
                <a:latin typeface="Bahnschrift" panose="020B0502040204020203" pitchFamily="34" charset="0"/>
              </a:rPr>
              <a:t>，請更換</a:t>
            </a:r>
            <a:r>
              <a:rPr lang="en-US" altLang="zh-TW" dirty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Bahnschrift" panose="020B0502040204020203" pitchFamily="34" charset="0"/>
              </a:rPr>
              <a:t>P28 &amp; P42 O-ring</a:t>
            </a:r>
            <a:r>
              <a:rPr lang="zh-TW" altLang="zh-TW" dirty="0">
                <a:latin typeface="Bahnschrift" panose="020B0502040204020203" pitchFamily="34" charset="0"/>
              </a:rPr>
              <a:t>並且檢查石英 </a:t>
            </a:r>
            <a:r>
              <a:rPr lang="en-US" altLang="zh-TW" dirty="0" smtClean="0">
                <a:latin typeface="Bahnschrift" panose="020B0502040204020203" pitchFamily="34" charset="0"/>
              </a:rPr>
              <a:t>(</a:t>
            </a:r>
            <a:r>
              <a:rPr lang="en-US" altLang="zh-TW" dirty="0">
                <a:latin typeface="Bahnschrift" panose="020B0502040204020203" pitchFamily="34" charset="0"/>
              </a:rPr>
              <a:t>Tube Injector / Torch / Piping) </a:t>
            </a:r>
            <a:r>
              <a:rPr lang="zh-TW" altLang="zh-TW" dirty="0">
                <a:latin typeface="Bahnschrift" panose="020B0502040204020203" pitchFamily="34" charset="0"/>
              </a:rPr>
              <a:t>是否正常，</a:t>
            </a:r>
            <a:r>
              <a:rPr lang="zh-TW" altLang="zh-TW" dirty="0" smtClean="0">
                <a:latin typeface="Bahnschrift" panose="020B0502040204020203" pitchFamily="34" charset="0"/>
              </a:rPr>
              <a:t>並測</a:t>
            </a:r>
            <a:r>
              <a:rPr lang="zh-TW" altLang="zh-TW" dirty="0">
                <a:latin typeface="Bahnschrift" panose="020B0502040204020203" pitchFamily="34" charset="0"/>
              </a:rPr>
              <a:t>機以</a:t>
            </a:r>
            <a:r>
              <a:rPr lang="en-US" altLang="zh-TW" dirty="0">
                <a:latin typeface="Bahnschrift" panose="020B0502040204020203" pitchFamily="34" charset="0"/>
              </a:rPr>
              <a:t> 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Bahnschrift" panose="020B0502040204020203" pitchFamily="34" charset="0"/>
              </a:rPr>
              <a:t>CV </a:t>
            </a:r>
            <a:r>
              <a:rPr lang="en-US" altLang="zh-TW" dirty="0">
                <a:latin typeface="Bahnschrift" panose="020B0502040204020203" pitchFamily="34" charset="0"/>
              </a:rPr>
              <a:t>Particle data </a:t>
            </a:r>
            <a:r>
              <a:rPr lang="en-US" altLang="zh-TW" dirty="0" smtClean="0">
                <a:latin typeface="Bahnschrift" panose="020B0502040204020203" pitchFamily="34" charset="0"/>
              </a:rPr>
              <a:t>C/P</a:t>
            </a:r>
            <a:r>
              <a:rPr lang="zh-TW" altLang="zh-TW" dirty="0" smtClean="0">
                <a:latin typeface="Bahnschrift" panose="020B0502040204020203" pitchFamily="34" charset="0"/>
              </a:rPr>
              <a:t>為主</a:t>
            </a:r>
            <a:r>
              <a:rPr lang="zh-TW" altLang="zh-TW" dirty="0">
                <a:latin typeface="Bahnschrift" panose="020B0502040204020203" pitchFamily="34" charset="0"/>
              </a:rPr>
              <a:t>，以示測機後爐管內部之潔淨度正常。</a:t>
            </a:r>
          </a:p>
          <a:p>
            <a:pPr marL="0" indent="0">
              <a:buNone/>
            </a:pPr>
            <a:endParaRPr lang="zh-TW" altLang="en-US" dirty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50241" y="371079"/>
            <a:ext cx="2101118" cy="830997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zh-TW" altLang="en-US" sz="4800" dirty="0" smtClean="0">
                <a:solidFill>
                  <a:schemeClr val="bg1"/>
                </a:solidFill>
              </a:rPr>
              <a:t>測機</a:t>
            </a:r>
            <a:r>
              <a:rPr lang="en-US" altLang="zh-TW" sz="4800" dirty="0" smtClean="0">
                <a:solidFill>
                  <a:schemeClr val="bg1"/>
                </a:solidFill>
              </a:rPr>
              <a:t>LK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513" y="2518900"/>
            <a:ext cx="1660574" cy="769441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altLang="zh-TW" sz="4400" dirty="0" smtClean="0">
                <a:solidFill>
                  <a:schemeClr val="bg1"/>
                </a:solidFill>
              </a:rPr>
              <a:t>Profile</a:t>
            </a:r>
            <a:endParaRPr lang="en-US" altLang="zh-TW" sz="4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42140" y="3361435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Boat </a:t>
            </a:r>
            <a:r>
              <a:rPr lang="en-US" altLang="zh-TW" dirty="0" err="1">
                <a:solidFill>
                  <a:srgbClr val="00000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上滿</a:t>
            </a:r>
            <a:r>
              <a:rPr lang="en-US" altLang="zh-TW" dirty="0">
                <a:solidFill>
                  <a:srgbClr val="00000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 Wafer 後 Run“ Profile ” Recipe</a:t>
            </a:r>
            <a:endParaRPr lang="zh-TW" altLang="en-US" dirty="0">
              <a:latin typeface="Bahnschrift" panose="020B05020402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58C305-BB35-67C9-EA88-D721019EF5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3" y="3762543"/>
            <a:ext cx="4127276" cy="3095457"/>
          </a:xfrm>
          <a:prstGeom prst="rect">
            <a:avLst/>
          </a:prstGeom>
        </p:spPr>
      </p:pic>
      <p:cxnSp>
        <p:nvCxnSpPr>
          <p:cNvPr id="11" name="弧形接點 10"/>
          <p:cNvCxnSpPr/>
          <p:nvPr/>
        </p:nvCxnSpPr>
        <p:spPr>
          <a:xfrm flipV="1">
            <a:off x="7312263" y="4520629"/>
            <a:ext cx="2229493" cy="4623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9541756" y="4168862"/>
            <a:ext cx="1736333" cy="7035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Bahnschrift" panose="020B0502040204020203" pitchFamily="34" charset="0"/>
              </a:rPr>
              <a:t>有</a:t>
            </a:r>
            <a:r>
              <a:rPr lang="en-US" altLang="zh-TW" dirty="0" smtClean="0">
                <a:latin typeface="Bahnschrift" panose="020B0502040204020203" pitchFamily="34" charset="0"/>
              </a:rPr>
              <a:t>T/C</a:t>
            </a:r>
            <a:r>
              <a:rPr lang="zh-TW" altLang="en-US" dirty="0">
                <a:latin typeface="Bahnschrift" panose="020B0502040204020203" pitchFamily="34" charset="0"/>
              </a:rPr>
              <a:t> </a:t>
            </a:r>
            <a:r>
              <a:rPr lang="en-US" altLang="zh-TW" dirty="0" smtClean="0">
                <a:latin typeface="Bahnschrift" panose="020B0502040204020203" pitchFamily="34" charset="0"/>
              </a:rPr>
              <a:t>Pedesta</a:t>
            </a:r>
            <a:r>
              <a:rPr lang="en-US" altLang="zh-TW" dirty="0">
                <a:latin typeface="Bahnschrift" panose="020B0502040204020203" pitchFamily="34" charset="0"/>
              </a:rPr>
              <a:t>l</a:t>
            </a:r>
            <a:endParaRPr lang="zh-TW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1707159"/>
            <a:ext cx="11448176" cy="2118220"/>
          </a:xfrm>
        </p:spPr>
        <p:txBody>
          <a:bodyPr/>
          <a:lstStyle/>
          <a:p>
            <a:pPr algn="ctr"/>
            <a:r>
              <a:rPr lang="en-US" altLang="zh-TW" sz="7200" dirty="0"/>
              <a:t>AP</a:t>
            </a:r>
            <a:r>
              <a:rPr lang="zh-TW" altLang="en-US" sz="7200" dirty="0"/>
              <a:t> </a:t>
            </a:r>
            <a:r>
              <a:rPr lang="en-US" altLang="zh-TW" sz="7200" dirty="0" smtClean="0"/>
              <a:t>OX</a:t>
            </a:r>
            <a:r>
              <a:rPr lang="zh-TW" altLang="en-US" sz="7200" dirty="0" smtClean="0"/>
              <a:t> </a:t>
            </a:r>
            <a:r>
              <a:rPr lang="en-US" altLang="zh-TW" sz="7200" dirty="0" smtClean="0"/>
              <a:t>PM(</a:t>
            </a:r>
            <a:r>
              <a:rPr lang="zh-TW" altLang="en-US" sz="7200" dirty="0" smtClean="0"/>
              <a:t>含</a:t>
            </a:r>
            <a:r>
              <a:rPr lang="en-US" altLang="zh-TW" sz="7200" dirty="0" smtClean="0"/>
              <a:t>POCL3)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325383" y="2760784"/>
            <a:ext cx="8150831" cy="3156273"/>
          </a:xfrm>
        </p:spPr>
        <p:txBody>
          <a:bodyPr/>
          <a:lstStyle/>
          <a:p>
            <a:pPr marL="0" indent="0">
              <a:buNone/>
            </a:pPr>
            <a:r>
              <a:rPr lang="zh-TW" altLang="zh-TW" dirty="0">
                <a:latin typeface="Bahnschrift" panose="020B0502040204020203" pitchFamily="34" charset="0"/>
              </a:rPr>
              <a:t>測機</a:t>
            </a:r>
            <a:r>
              <a:rPr lang="en-US" altLang="zh-TW" dirty="0">
                <a:latin typeface="Bahnschrift" panose="020B0502040204020203" pitchFamily="34" charset="0"/>
              </a:rPr>
              <a:t>平</a:t>
            </a:r>
            <a:r>
              <a:rPr lang="zh-TW" altLang="zh-TW" dirty="0">
                <a:latin typeface="Bahnschrift" panose="020B0502040204020203" pitchFamily="34" charset="0"/>
              </a:rPr>
              <a:t>時 </a:t>
            </a:r>
            <a:r>
              <a:rPr lang="en-US" altLang="zh-TW" dirty="0">
                <a:latin typeface="Bahnschrift" panose="020B0502040204020203" pitchFamily="34" charset="0"/>
              </a:rPr>
              <a:t>Run </a:t>
            </a:r>
            <a:r>
              <a:rPr lang="en-US" altLang="zh-TW" dirty="0" err="1">
                <a:latin typeface="Bahnschrift" panose="020B0502040204020203" pitchFamily="34" charset="0"/>
              </a:rPr>
              <a:t>貨之程式以量測其厚度</a:t>
            </a:r>
            <a:r>
              <a:rPr lang="en-US" altLang="zh-TW" dirty="0" err="1" smtClean="0">
                <a:latin typeface="Bahnschrift" panose="020B0502040204020203" pitchFamily="34" charset="0"/>
              </a:rPr>
              <a:t>、PCV</a:t>
            </a:r>
            <a:r>
              <a:rPr lang="en-US" altLang="zh-TW" dirty="0" smtClean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值</a:t>
            </a:r>
            <a:r>
              <a:rPr lang="zh-TW" altLang="zh-TW" dirty="0">
                <a:latin typeface="Bahnschrift" panose="020B0502040204020203" pitchFamily="34" charset="0"/>
              </a:rPr>
              <a:t>等，如果合乎規格即可交由</a:t>
            </a:r>
            <a:r>
              <a:rPr lang="zh-TW" altLang="zh-TW" dirty="0" smtClean="0">
                <a:latin typeface="Bahnschrift" panose="020B0502040204020203" pitchFamily="34" charset="0"/>
              </a:rPr>
              <a:t>生產線 </a:t>
            </a:r>
            <a:r>
              <a:rPr lang="en-US" altLang="zh-TW" dirty="0">
                <a:latin typeface="Bahnschrift" panose="020B0502040204020203" pitchFamily="34" charset="0"/>
              </a:rPr>
              <a:t>Run</a:t>
            </a:r>
            <a:r>
              <a:rPr lang="zh-TW" altLang="zh-TW" dirty="0">
                <a:latin typeface="Bahnschrift" panose="020B0502040204020203" pitchFamily="34" charset="0"/>
              </a:rPr>
              <a:t>貨，降溫</a:t>
            </a:r>
            <a:r>
              <a:rPr lang="en-US" altLang="zh-TW" dirty="0">
                <a:latin typeface="Bahnschrift" panose="020B0502040204020203" pitchFamily="34" charset="0"/>
              </a:rPr>
              <a:t> PM </a:t>
            </a:r>
            <a:r>
              <a:rPr lang="zh-TW" altLang="zh-TW" dirty="0">
                <a:latin typeface="Bahnschrift" panose="020B0502040204020203" pitchFamily="34" charset="0"/>
              </a:rPr>
              <a:t>工作至此完成。</a:t>
            </a:r>
            <a:endParaRPr lang="zh-TW" altLang="en-US" dirty="0">
              <a:latin typeface="Bahnschrift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9640" y="1929787"/>
            <a:ext cx="249101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Test Run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4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2" y="2914037"/>
            <a:ext cx="3358342" cy="251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882325" y="646646"/>
            <a:ext cx="5036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</a:t>
            </a:r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POCL3</a:t>
            </a:r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BPM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9" y="2914037"/>
            <a:ext cx="33623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485292" y="1569976"/>
            <a:ext cx="81131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Pedestal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拿至洗管間清洗     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拆下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Shutter &amp;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拔除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Paddle T/C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接頭</a:t>
            </a:r>
            <a:endParaRPr lang="en-US" altLang="zh-TW" sz="1600" b="1" dirty="0" smtClean="0">
              <a:latin typeface="Bahnschrift" panose="020B0502040204020203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拆除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N2 Gas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接頭 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 Injector</a:t>
            </a:r>
          </a:p>
        </p:txBody>
      </p:sp>
      <p:pic>
        <p:nvPicPr>
          <p:cNvPr id="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92" y="2914037"/>
            <a:ext cx="2879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93" y="2499449"/>
            <a:ext cx="2884516" cy="216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02" y="2499449"/>
            <a:ext cx="32861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705708" y="924674"/>
            <a:ext cx="658553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拆除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Exhaust Piping &amp; Trap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4.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擺上治具將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降下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5.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拆除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Paddle T/C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6.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將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送至洗管間清洗</a:t>
            </a:r>
            <a:endParaRPr lang="en-US" altLang="zh-TW" sz="2000" b="1" dirty="0">
              <a:latin typeface="Bahnschrift" panose="020B0502040204020203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509762" y="3838008"/>
            <a:ext cx="19812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Trap</a:t>
            </a:r>
          </a:p>
        </p:txBody>
      </p:sp>
      <p:sp>
        <p:nvSpPr>
          <p:cNvPr id="8" name="矩形 7"/>
          <p:cNvSpPr/>
          <p:nvPr/>
        </p:nvSpPr>
        <p:spPr>
          <a:xfrm>
            <a:off x="1860079" y="2499449"/>
            <a:ext cx="21228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Exhaust Piping</a:t>
            </a:r>
            <a:endParaRPr lang="zh-TW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9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55" y="2499449"/>
            <a:ext cx="19192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386" y="4068840"/>
            <a:ext cx="3193157" cy="239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597268" y="594946"/>
            <a:ext cx="8179777" cy="371719"/>
          </a:xfrm>
        </p:spPr>
        <p:txBody>
          <a:bodyPr/>
          <a:lstStyle/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</a:t>
            </a:r>
            <a:r>
              <a:rPr lang="en-US" altLang="zh-TW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Clean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完的</a:t>
            </a:r>
            <a:r>
              <a:rPr lang="en-US" altLang="zh-TW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 Exhaust Piping</a:t>
            </a:r>
            <a:r>
              <a:rPr lang="zh-TW" altLang="en-US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部份之管壁需</a:t>
            </a:r>
            <a:r>
              <a:rPr lang="en-US" altLang="zh-TW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lang="en-US" altLang="zh-TW" sz="1800" b="1" dirty="0" smtClean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2.5mm or </a:t>
            </a:r>
            <a:r>
              <a:rPr lang="zh-TW" altLang="en-US" sz="1800" b="1" dirty="0" smtClean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使用三次後維修</a:t>
            </a:r>
            <a:endParaRPr lang="en-US" altLang="zh-TW" sz="1800" b="1" dirty="0">
              <a:solidFill>
                <a:srgbClr val="FF0000"/>
              </a:solidFill>
              <a:latin typeface="Bahnschrift" panose="020B0502040204020203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  <a:r>
              <a:rPr lang="en-US" altLang="zh-TW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放上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並裝上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Paddle T/C</a:t>
            </a:r>
          </a:p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9.</a:t>
            </a:r>
            <a:r>
              <a:rPr lang="zh-TW" altLang="en-US" sz="18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鎖上並插上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Paddle T/C</a:t>
            </a: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之接頭</a:t>
            </a:r>
          </a:p>
          <a:p>
            <a:pPr marL="0" indent="0">
              <a:buNone/>
            </a:pPr>
            <a:endParaRPr lang="zh-TW" altLang="en-US" sz="2800" dirty="0">
              <a:latin typeface="Bahnschrift" panose="020B0502040204020203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30" y="1948717"/>
            <a:ext cx="3162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42" y="1948717"/>
            <a:ext cx="28146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>
            <a:endCxn id="10" idx="1"/>
          </p:cNvCxnSpPr>
          <p:nvPr/>
        </p:nvCxnSpPr>
        <p:spPr>
          <a:xfrm>
            <a:off x="7666892" y="4018085"/>
            <a:ext cx="2110153" cy="99414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5719640" y="3924300"/>
            <a:ext cx="1783129" cy="173794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77045" y="4827560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T/C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917830" y="5662246"/>
            <a:ext cx="125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T/C</a:t>
            </a:r>
            <a:r>
              <a:rPr lang="zh-TW" altLang="en-US" dirty="0" smtClean="0"/>
              <a:t>  </a:t>
            </a:r>
            <a:r>
              <a:rPr lang="en-US" altLang="zh-TW" dirty="0" smtClean="0"/>
              <a:t>4</a:t>
            </a:r>
            <a:r>
              <a:rPr lang="zh-TW" altLang="en-US" dirty="0" smtClean="0"/>
              <a:t>、</a:t>
            </a:r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6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42" y="1083958"/>
            <a:ext cx="2806475" cy="313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42" y="4387794"/>
            <a:ext cx="23034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78" y="4387794"/>
            <a:ext cx="23034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5774076" y="5352836"/>
            <a:ext cx="441789" cy="236306"/>
          </a:xfrm>
          <a:prstGeom prst="lef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 rot="19905976">
            <a:off x="3368568" y="5026089"/>
            <a:ext cx="441789" cy="236306"/>
          </a:xfrm>
          <a:prstGeom prst="lef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 rot="4758741">
            <a:off x="3024461" y="3774820"/>
            <a:ext cx="441789" cy="236306"/>
          </a:xfrm>
          <a:prstGeom prst="lef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130211" y="3339101"/>
            <a:ext cx="2085654" cy="883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注意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Injector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上方需在溝槽內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下方需靠著擋塊，防止滑落</a:t>
            </a:r>
          </a:p>
        </p:txBody>
      </p:sp>
      <p:sp>
        <p:nvSpPr>
          <p:cNvPr id="13" name="矩形 12"/>
          <p:cNvSpPr/>
          <p:nvPr/>
        </p:nvSpPr>
        <p:spPr>
          <a:xfrm>
            <a:off x="1591914" y="7187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10.</a:t>
            </a:r>
            <a:r>
              <a:rPr lang="zh-TW" altLang="en-US" sz="20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裝上</a:t>
            </a:r>
            <a:r>
              <a:rPr lang="en-US" altLang="zh-TW" sz="20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Injector</a:t>
            </a:r>
            <a:endParaRPr lang="en-US" altLang="zh-TW" sz="2000" b="1" dirty="0">
              <a:latin typeface="Bahnschrift" panose="020B0502040204020203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72282" y="933322"/>
            <a:ext cx="3406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20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11.</a:t>
            </a:r>
            <a:r>
              <a:rPr lang="zh-TW" altLang="en-US" sz="20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裝上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Trap &amp; Exhaust Piping</a:t>
            </a:r>
          </a:p>
        </p:txBody>
      </p:sp>
      <p:pic>
        <p:nvPicPr>
          <p:cNvPr id="15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914" y="1494998"/>
            <a:ext cx="16192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39" y="1494998"/>
            <a:ext cx="230346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6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567" y="3080785"/>
            <a:ext cx="34559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17" y="3080785"/>
            <a:ext cx="1943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92" y="3080785"/>
            <a:ext cx="19446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575388" y="564169"/>
            <a:ext cx="6096000" cy="22775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裝上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Pedestal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13.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做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Pedestal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的承接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14.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確認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 Rotate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不會刮到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    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15.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Boat Lock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的定位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16.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前方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T-BAWL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的傳送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17.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裝上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Shutter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18.</a:t>
            </a:r>
            <a:r>
              <a:rPr lang="zh-TW" altLang="en-US" sz="1600" b="1" dirty="0" smtClean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做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LK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Profile</a:t>
            </a:r>
            <a:r>
              <a:rPr lang="zh-TW" altLang="en-US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後</a:t>
            </a:r>
            <a:r>
              <a:rPr lang="en-US" altLang="zh-TW" sz="16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Test Run</a:t>
            </a:r>
          </a:p>
        </p:txBody>
      </p:sp>
      <p:sp>
        <p:nvSpPr>
          <p:cNvPr id="8" name="橢圓 7"/>
          <p:cNvSpPr/>
          <p:nvPr/>
        </p:nvSpPr>
        <p:spPr>
          <a:xfrm>
            <a:off x="6246706" y="4931596"/>
            <a:ext cx="1212332" cy="636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12FIN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3534310" y="3493213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16609" y="3915914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19946" y="3989544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527711" y="3520610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16609" y="5601395"/>
            <a:ext cx="231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注意有無斷裂缺角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199" y="431514"/>
            <a:ext cx="4739811" cy="760092"/>
          </a:xfrm>
        </p:spPr>
        <p:txBody>
          <a:bodyPr/>
          <a:lstStyle/>
          <a:p>
            <a:r>
              <a:rPr lang="en-US" altLang="zh-TW" dirty="0" smtClean="0"/>
              <a:t>POCL3</a:t>
            </a:r>
            <a:r>
              <a:rPr lang="zh-TW" altLang="en-US" dirty="0" smtClean="0"/>
              <a:t>差異補充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一、</a:t>
            </a:r>
            <a:r>
              <a:rPr lang="en-US" altLang="zh-TW" dirty="0" smtClean="0">
                <a:latin typeface="Bahnschrift" panose="020B0502040204020203" pitchFamily="34" charset="0"/>
              </a:rPr>
              <a:t>Tube Paddle T/C</a:t>
            </a:r>
            <a:r>
              <a:rPr lang="zh-TW" altLang="en-US" dirty="0" smtClean="0">
                <a:latin typeface="Bahnschrift" panose="020B0502040204020203" pitchFamily="34" charset="0"/>
              </a:rPr>
              <a:t>每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5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次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BPM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需送修校溫</a:t>
            </a:r>
            <a:endParaRPr lang="en-US" altLang="zh-TW" dirty="0" smtClean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二、注意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Exhaust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支管</a:t>
            </a:r>
            <a:r>
              <a:rPr lang="zh-TW" altLang="en-US" dirty="0" smtClean="0">
                <a:latin typeface="Bahnschrift" panose="020B0502040204020203" pitchFamily="34" charset="0"/>
              </a:rPr>
              <a:t>記號，若已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使用兩次</a:t>
            </a:r>
            <a:r>
              <a:rPr lang="zh-TW" altLang="en-US" dirty="0" smtClean="0">
                <a:latin typeface="Bahnschrift" panose="020B0502040204020203" pitchFamily="34" charset="0"/>
              </a:rPr>
              <a:t>，請送修更換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三、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Exhaust Piping</a:t>
            </a:r>
            <a:r>
              <a:rPr lang="zh-TW" altLang="en-US" dirty="0" smtClean="0">
                <a:latin typeface="Bahnschrift" panose="020B0502040204020203" pitchFamily="34" charset="0"/>
              </a:rPr>
              <a:t>安裝前檢查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管</a:t>
            </a:r>
            <a:r>
              <a:rPr lang="zh-TW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壁</a:t>
            </a:r>
            <a:r>
              <a:rPr lang="zh-TW" altLang="en-US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厚度</a:t>
            </a:r>
            <a:r>
              <a:rPr lang="zh-TW" altLang="en-US" dirty="0" smtClean="0">
                <a:latin typeface="Bahnschrift" panose="020B0502040204020203" pitchFamily="34" charset="0"/>
              </a:rPr>
              <a:t>，需</a:t>
            </a:r>
            <a:r>
              <a:rPr lang="en-US" altLang="zh-TW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&gt;=2.5mm</a:t>
            </a: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四、</a:t>
            </a:r>
            <a:r>
              <a:rPr lang="zh-TW" altLang="zh-TW" dirty="0" smtClean="0">
                <a:latin typeface="Bahnschrift" panose="020B0502040204020203" pitchFamily="34" charset="0"/>
              </a:rPr>
              <a:t>檢查</a:t>
            </a:r>
            <a:r>
              <a:rPr lang="en-US" altLang="zh-TW" dirty="0" smtClean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Tape Heater </a:t>
            </a:r>
            <a:r>
              <a:rPr lang="zh-TW" altLang="zh-TW" dirty="0">
                <a:latin typeface="Bahnschrift" panose="020B0502040204020203" pitchFamily="34" charset="0"/>
              </a:rPr>
              <a:t>並量測電壓值</a:t>
            </a:r>
            <a:r>
              <a:rPr lang="en-US" altLang="zh-TW" dirty="0">
                <a:latin typeface="Bahnschrift" panose="020B0502040204020203" pitchFamily="34" charset="0"/>
              </a:rPr>
              <a:t>(</a:t>
            </a:r>
            <a:r>
              <a:rPr lang="zh-TW" altLang="zh-TW" dirty="0">
                <a:latin typeface="Bahnschrift" panose="020B0502040204020203" pitchFamily="34" charset="0"/>
              </a:rPr>
              <a:t>需在</a:t>
            </a:r>
            <a:r>
              <a:rPr lang="en-US" altLang="zh-TW" dirty="0">
                <a:latin typeface="Bahnschrift" panose="020B0502040204020203" pitchFamily="34" charset="0"/>
              </a:rPr>
              <a:t>60V ~ 65V</a:t>
            </a:r>
            <a:r>
              <a:rPr lang="en-US" altLang="zh-TW" dirty="0" smtClean="0">
                <a:latin typeface="Bahnschrift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Bahnschrift" panose="020B0502040204020203" pitchFamily="34" charset="0"/>
              </a:rPr>
              <a:t>五、</a:t>
            </a:r>
            <a:r>
              <a:rPr lang="zh-TW" altLang="zh-TW" dirty="0" smtClean="0">
                <a:latin typeface="Bahnschrift" panose="020B0502040204020203" pitchFamily="34" charset="0"/>
              </a:rPr>
              <a:t>有</a:t>
            </a:r>
            <a:r>
              <a:rPr lang="en-US" altLang="zh-TW" dirty="0" smtClean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M-DOT System</a:t>
            </a:r>
            <a:r>
              <a:rPr lang="zh-TW" altLang="zh-TW" dirty="0">
                <a:latin typeface="Bahnschrift" panose="020B0502040204020203" pitchFamily="34" charset="0"/>
              </a:rPr>
              <a:t>機台請檢查機台後方</a:t>
            </a:r>
            <a:r>
              <a:rPr lang="en-US" altLang="zh-TW" dirty="0">
                <a:latin typeface="Bahnschrift" panose="020B0502040204020203" pitchFamily="34" charset="0"/>
              </a:rPr>
              <a:t> Panel Pressure </a:t>
            </a:r>
            <a:r>
              <a:rPr lang="zh-TW" altLang="zh-TW" dirty="0">
                <a:latin typeface="Bahnschrift" panose="020B0502040204020203" pitchFamily="34" charset="0"/>
              </a:rPr>
              <a:t>是否在</a:t>
            </a:r>
            <a:r>
              <a:rPr lang="en-US" altLang="zh-TW" dirty="0">
                <a:latin typeface="Bahnschrift" panose="020B0502040204020203" pitchFamily="34" charset="0"/>
              </a:rPr>
              <a:t> </a:t>
            </a:r>
            <a:r>
              <a:rPr lang="en-US" altLang="zh-TW" dirty="0" smtClean="0">
                <a:latin typeface="Bahnschrift" panose="020B0502040204020203" pitchFamily="34" charset="0"/>
              </a:rPr>
              <a:t>  </a:t>
            </a:r>
          </a:p>
          <a:p>
            <a:pPr marL="0" indent="0">
              <a:buNone/>
            </a:pPr>
            <a:r>
              <a:rPr lang="en-US" altLang="zh-TW" dirty="0">
                <a:latin typeface="Bahnschrift" panose="020B0502040204020203" pitchFamily="34" charset="0"/>
              </a:rPr>
              <a:t> </a:t>
            </a:r>
            <a:r>
              <a:rPr lang="en-US" altLang="zh-TW" dirty="0" smtClean="0">
                <a:latin typeface="Bahnschrift" panose="020B0502040204020203" pitchFamily="34" charset="0"/>
              </a:rPr>
              <a:t>      (</a:t>
            </a:r>
            <a:r>
              <a:rPr lang="en-US" altLang="zh-TW" dirty="0">
                <a:latin typeface="Bahnschrift" panose="020B0502040204020203" pitchFamily="34" charset="0"/>
              </a:rPr>
              <a:t>760</a:t>
            </a:r>
            <a:r>
              <a:rPr lang="zh-TW" altLang="zh-TW" dirty="0">
                <a:latin typeface="Bahnschrift" panose="020B0502040204020203" pitchFamily="34" charset="0"/>
              </a:rPr>
              <a:t>±</a:t>
            </a:r>
            <a:r>
              <a:rPr lang="en-US" altLang="zh-TW" dirty="0">
                <a:latin typeface="Bahnschrift" panose="020B0502040204020203" pitchFamily="34" charset="0"/>
              </a:rPr>
              <a:t>20 PSI)</a:t>
            </a:r>
            <a:r>
              <a:rPr lang="zh-TW" altLang="zh-TW" dirty="0">
                <a:latin typeface="Bahnschrift" panose="020B0502040204020203" pitchFamily="34" charset="0"/>
              </a:rPr>
              <a:t>，若無</a:t>
            </a:r>
            <a:r>
              <a:rPr lang="zh-TW" altLang="zh-TW" dirty="0" smtClean="0">
                <a:latin typeface="Bahnschrift" panose="020B0502040204020203" pitchFamily="34" charset="0"/>
              </a:rPr>
              <a:t>則</a:t>
            </a:r>
            <a:r>
              <a:rPr lang="en-US" altLang="zh-TW" dirty="0" smtClean="0">
                <a:latin typeface="Bahnschrift" panose="020B0502040204020203" pitchFamily="34" charset="0"/>
              </a:rPr>
              <a:t>Pressure </a:t>
            </a:r>
            <a:r>
              <a:rPr lang="en-US" altLang="zh-TW" dirty="0">
                <a:latin typeface="Bahnschrift" panose="020B0502040204020203" pitchFamily="34" charset="0"/>
              </a:rPr>
              <a:t>Calibrate To In SPEC</a:t>
            </a:r>
            <a:r>
              <a:rPr lang="zh-TW" altLang="zh-TW" dirty="0">
                <a:latin typeface="Bahnschrift" panose="020B0502040204020203" pitchFamily="34" charset="0"/>
              </a:rPr>
              <a:t>。</a:t>
            </a:r>
          </a:p>
          <a:p>
            <a:pPr marL="0" indent="0">
              <a:buNone/>
            </a:pPr>
            <a:endParaRPr lang="en-US" altLang="zh-TW" dirty="0" smtClean="0">
              <a:latin typeface="Bahnschrift" panose="020B0502040204020203" pitchFamily="34" charset="0"/>
            </a:endParaRPr>
          </a:p>
        </p:txBody>
      </p:sp>
      <p:pic>
        <p:nvPicPr>
          <p:cNvPr id="3074" name="Picture 2" descr="100_28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3326956"/>
            <a:ext cx="2008972" cy="126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4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7149" y="687282"/>
            <a:ext cx="2315110" cy="740630"/>
          </a:xfrm>
        </p:spPr>
        <p:txBody>
          <a:bodyPr/>
          <a:lstStyle/>
          <a:p>
            <a:r>
              <a:rPr lang="zh-TW" altLang="en-US" dirty="0" smtClean="0"/>
              <a:t>學習</a:t>
            </a:r>
            <a:r>
              <a:rPr lang="zh-TW" altLang="en-US" dirty="0"/>
              <a:t>進度</a:t>
            </a:r>
          </a:p>
        </p:txBody>
      </p:sp>
      <p:graphicFrame>
        <p:nvGraphicFramePr>
          <p:cNvPr id="4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762844"/>
              </p:ext>
            </p:extLst>
          </p:nvPr>
        </p:nvGraphicFramePr>
        <p:xfrm>
          <a:off x="2477149" y="1777234"/>
          <a:ext cx="6120680" cy="3450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82384434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76009993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201789071"/>
                    </a:ext>
                  </a:extLst>
                </a:gridCol>
              </a:tblGrid>
              <a:tr h="40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PM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種類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完成進度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備註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640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可獨立完成，須培養熟練度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90041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02388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32630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需再培養熟練度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0260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5775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739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AP YPM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　已了解流程，須累積實作經驗</a:t>
                      </a:r>
                      <a:endParaRPr lang="en-US" altLang="zh-TW" sz="16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及注意重要細節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32174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GRD MPM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4541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　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19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5400" dirty="0" smtClean="0">
                <a:latin typeface="Bahnschrift" panose="020B0502040204020203" pitchFamily="34" charset="0"/>
              </a:rPr>
              <a:t>一、兩周實作</a:t>
            </a:r>
            <a:endParaRPr lang="en-US" altLang="zh-TW" sz="5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5400" dirty="0" smtClean="0">
                <a:latin typeface="Bahnschrift" panose="020B0502040204020203" pitchFamily="34" charset="0"/>
              </a:rPr>
              <a:t>二、</a:t>
            </a:r>
            <a:r>
              <a:rPr lang="en-US" altLang="zh-TW" sz="5400" dirty="0" smtClean="0">
                <a:latin typeface="Bahnschrift" panose="020B0502040204020203" pitchFamily="34" charset="0"/>
              </a:rPr>
              <a:t>AP</a:t>
            </a:r>
            <a:r>
              <a:rPr lang="zh-TW" altLang="en-US" sz="5400" dirty="0" smtClean="0">
                <a:latin typeface="Bahnschrift" panose="020B0502040204020203" pitchFamily="34" charset="0"/>
              </a:rPr>
              <a:t> </a:t>
            </a:r>
            <a:r>
              <a:rPr lang="en-US" altLang="zh-TW" sz="5400" dirty="0" smtClean="0">
                <a:latin typeface="Bahnschrift" panose="020B0502040204020203" pitchFamily="34" charset="0"/>
              </a:rPr>
              <a:t>OX</a:t>
            </a:r>
            <a:r>
              <a:rPr lang="zh-TW" altLang="en-US" sz="5400" dirty="0" smtClean="0">
                <a:latin typeface="Bahnschrift" panose="020B0502040204020203" pitchFamily="34" charset="0"/>
              </a:rPr>
              <a:t> </a:t>
            </a:r>
            <a:r>
              <a:rPr lang="en-US" altLang="zh-TW" sz="5400" dirty="0" smtClean="0">
                <a:latin typeface="Bahnschrift" panose="020B0502040204020203" pitchFamily="34" charset="0"/>
              </a:rPr>
              <a:t>PM</a:t>
            </a:r>
            <a:r>
              <a:rPr lang="zh-TW" altLang="en-US" sz="5400" dirty="0" smtClean="0">
                <a:latin typeface="Bahnschrift" panose="020B0502040204020203" pitchFamily="34" charset="0"/>
              </a:rPr>
              <a:t>介紹</a:t>
            </a:r>
            <a:endParaRPr lang="en-US" altLang="zh-TW" sz="5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5400" dirty="0" smtClean="0">
                <a:latin typeface="Bahnschrift" panose="020B0502040204020203" pitchFamily="34" charset="0"/>
              </a:rPr>
              <a:t>三、</a:t>
            </a:r>
            <a:r>
              <a:rPr lang="en-US" altLang="zh-TW" sz="5400" dirty="0" smtClean="0">
                <a:latin typeface="Bahnschrift" panose="020B0502040204020203" pitchFamily="34" charset="0"/>
              </a:rPr>
              <a:t>POCL3</a:t>
            </a:r>
            <a:r>
              <a:rPr lang="zh-TW" altLang="en-US" sz="5400" dirty="0" smtClean="0">
                <a:latin typeface="Bahnschrift" panose="020B0502040204020203" pitchFamily="34" charset="0"/>
              </a:rPr>
              <a:t>  </a:t>
            </a:r>
            <a:r>
              <a:rPr lang="en-US" altLang="zh-TW" sz="5400" dirty="0" smtClean="0">
                <a:latin typeface="Bahnschrift" panose="020B0502040204020203" pitchFamily="34" charset="0"/>
              </a:rPr>
              <a:t>BPM</a:t>
            </a:r>
          </a:p>
          <a:p>
            <a:pPr marL="0" indent="0">
              <a:buNone/>
            </a:pPr>
            <a:r>
              <a:rPr lang="zh-TW" altLang="en-US" sz="5400" dirty="0" smtClean="0">
                <a:latin typeface="Bahnschrift" panose="020B0502040204020203" pitchFamily="34" charset="0"/>
              </a:rPr>
              <a:t>三、學習進度</a:t>
            </a:r>
            <a:endParaRPr lang="zh-TW" altLang="en-US" sz="5400" dirty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244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報告內容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1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70193147"/>
              </p:ext>
            </p:extLst>
          </p:nvPr>
        </p:nvGraphicFramePr>
        <p:xfrm>
          <a:off x="1219201" y="2382978"/>
          <a:ext cx="10363200" cy="2285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72640">
                  <a:extLst>
                    <a:ext uri="{9D8B030D-6E8A-4147-A177-3AD203B41FA5}">
                      <a16:colId xmlns:a16="http://schemas.microsoft.com/office/drawing/2014/main" val="2194353845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6011084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1447301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04178818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73805777"/>
                    </a:ext>
                  </a:extLst>
                </a:gridCol>
              </a:tblGrid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6/6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6/7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6/8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6/9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6/10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409605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N1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SPM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N4 BPM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GRD-3 MPM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N3 2PM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N7 2PM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884830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6/13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6/14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6/15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6/16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6/17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689531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RTP-4 25PM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GRD-2 </a:t>
                      </a:r>
                      <a:r>
                        <a:rPr lang="zh-TW" altLang="en-US" dirty="0" smtClean="0"/>
                        <a:t>換</a:t>
                      </a:r>
                      <a:r>
                        <a:rPr lang="en-US" altLang="zh-TW" dirty="0" smtClean="0"/>
                        <a:t>Z2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Wheel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F16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YPM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N1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1PM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T6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3PM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39832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230975" y="893747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一、兩周實作</a:t>
            </a:r>
          </a:p>
        </p:txBody>
      </p:sp>
    </p:spTree>
    <p:extLst>
      <p:ext uri="{BB962C8B-B14F-4D97-AF65-F5344CB8AC3E}">
        <p14:creationId xmlns:p14="http://schemas.microsoft.com/office/powerpoint/2010/main" val="2412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26925" y="673022"/>
            <a:ext cx="5771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</a:t>
            </a:r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</a:t>
            </a:r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OX</a:t>
            </a:r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時機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3507" y="2028305"/>
            <a:ext cx="3577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1.DRY</a:t>
            </a:r>
            <a:r>
              <a:rPr lang="zh-TW" alt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Oxide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1856" y="2797746"/>
            <a:ext cx="3577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.WET</a:t>
            </a:r>
            <a:r>
              <a:rPr lang="zh-TW" alt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Oxide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60089" y="3558382"/>
            <a:ext cx="3577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.POCL3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34904" y="4327823"/>
            <a:ext cx="3577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TW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.ALLOY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6231431" y="2246770"/>
            <a:ext cx="994755" cy="3325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6231430" y="3016211"/>
            <a:ext cx="994755" cy="3325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6231430" y="3724228"/>
            <a:ext cx="994755" cy="3325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6231430" y="4546288"/>
            <a:ext cx="994755" cy="3325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984701" y="2151414"/>
            <a:ext cx="197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一年</a:t>
            </a:r>
            <a:r>
              <a:rPr lang="en-US" altLang="zh-TW" sz="2800" b="1" dirty="0" smtClean="0"/>
              <a:t>±3</a:t>
            </a:r>
            <a:r>
              <a:rPr lang="zh-TW" altLang="en-US" sz="2800" b="1" dirty="0" smtClean="0"/>
              <a:t>個月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984700" y="2995932"/>
            <a:ext cx="197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一年</a:t>
            </a:r>
            <a:r>
              <a:rPr lang="en-US" altLang="zh-TW" sz="2800" b="1" dirty="0" smtClean="0"/>
              <a:t>±3</a:t>
            </a:r>
            <a:r>
              <a:rPr lang="zh-TW" altLang="en-US" sz="2800" b="1" dirty="0" smtClean="0"/>
              <a:t>個月</a:t>
            </a:r>
            <a:endParaRPr lang="zh-TW" altLang="en-US" sz="2800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984700" y="4450932"/>
            <a:ext cx="197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一年</a:t>
            </a:r>
            <a:r>
              <a:rPr lang="en-US" altLang="zh-TW" sz="2800" b="1" dirty="0" smtClean="0"/>
              <a:t>±3</a:t>
            </a:r>
            <a:r>
              <a:rPr lang="zh-TW" altLang="en-US" sz="2800" b="1" dirty="0" smtClean="0"/>
              <a:t>個月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984700" y="3681492"/>
            <a:ext cx="197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200±20RUN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831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1424" y="2778368"/>
            <a:ext cx="36622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DRY</a:t>
            </a:r>
            <a:r>
              <a:rPr lang="zh-TW" alt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altLang="zh-TW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&amp;</a:t>
            </a:r>
            <a:r>
              <a:rPr lang="zh-TW" alt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altLang="zh-TW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WET</a:t>
            </a:r>
            <a:r>
              <a:rPr lang="zh-TW" altLang="en-US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altLang="zh-TW" sz="4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OX</a:t>
            </a:r>
            <a:endParaRPr lang="zh-TW" alt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411473" y="1096468"/>
            <a:ext cx="2329962" cy="993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</a:t>
            </a:r>
            <a:r>
              <a:rPr lang="en-US" altLang="zh-TW" dirty="0" smtClean="0"/>
              <a:t>T/C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411473" y="4495998"/>
            <a:ext cx="2329962" cy="993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無</a:t>
            </a:r>
            <a:r>
              <a:rPr lang="en-US" altLang="zh-TW" dirty="0" smtClean="0"/>
              <a:t>T/C</a:t>
            </a:r>
            <a:endParaRPr lang="zh-TW" altLang="en-US" dirty="0"/>
          </a:p>
        </p:txBody>
      </p:sp>
      <p:cxnSp>
        <p:nvCxnSpPr>
          <p:cNvPr id="13" name="直線接點 12"/>
          <p:cNvCxnSpPr>
            <a:stCxn id="10" idx="1"/>
            <a:endCxn id="8" idx="3"/>
          </p:cNvCxnSpPr>
          <p:nvPr/>
        </p:nvCxnSpPr>
        <p:spPr>
          <a:xfrm flipH="1">
            <a:off x="4003709" y="1593234"/>
            <a:ext cx="1407764" cy="156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8" idx="3"/>
            <a:endCxn id="11" idx="1"/>
          </p:cNvCxnSpPr>
          <p:nvPr/>
        </p:nvCxnSpPr>
        <p:spPr>
          <a:xfrm>
            <a:off x="4003709" y="3163089"/>
            <a:ext cx="1407764" cy="182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8" idx="3"/>
          </p:cNvCxnSpPr>
          <p:nvPr/>
        </p:nvCxnSpPr>
        <p:spPr>
          <a:xfrm flipV="1">
            <a:off x="4003709" y="3163088"/>
            <a:ext cx="40512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9149199" y="1474763"/>
            <a:ext cx="2329962" cy="993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</a:t>
            </a:r>
            <a:r>
              <a:rPr lang="en-US" altLang="zh-TW" dirty="0" smtClean="0"/>
              <a:t>Torch</a:t>
            </a:r>
            <a:endParaRPr lang="zh-TW" altLang="en-US" dirty="0"/>
          </a:p>
        </p:txBody>
      </p:sp>
      <p:sp>
        <p:nvSpPr>
          <p:cNvPr id="25" name="圓角矩形 24"/>
          <p:cNvSpPr/>
          <p:nvPr/>
        </p:nvSpPr>
        <p:spPr>
          <a:xfrm>
            <a:off x="9149199" y="3999232"/>
            <a:ext cx="2329962" cy="993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無</a:t>
            </a:r>
            <a:r>
              <a:rPr lang="en-US" altLang="zh-TW" dirty="0" smtClean="0"/>
              <a:t>Torch</a:t>
            </a:r>
            <a:endParaRPr lang="zh-TW" altLang="en-US" dirty="0"/>
          </a:p>
        </p:txBody>
      </p:sp>
      <p:cxnSp>
        <p:nvCxnSpPr>
          <p:cNvPr id="27" name="直線接點 26"/>
          <p:cNvCxnSpPr>
            <a:endCxn id="25" idx="1"/>
          </p:cNvCxnSpPr>
          <p:nvPr/>
        </p:nvCxnSpPr>
        <p:spPr>
          <a:xfrm>
            <a:off x="8054939" y="3163088"/>
            <a:ext cx="1094260" cy="133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endCxn id="24" idx="1"/>
          </p:cNvCxnSpPr>
          <p:nvPr/>
        </p:nvCxnSpPr>
        <p:spPr>
          <a:xfrm flipV="1">
            <a:off x="8054939" y="1971529"/>
            <a:ext cx="1094260" cy="119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5302" y="2306816"/>
            <a:ext cx="2682304" cy="201172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7055" y="2601105"/>
            <a:ext cx="1687796" cy="12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10886" y="1369222"/>
            <a:ext cx="89781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400" dirty="0" smtClean="0"/>
          </a:p>
          <a:p>
            <a:r>
              <a:rPr lang="zh-TW" altLang="en-US" sz="2400" dirty="0" smtClean="0"/>
              <a:t>一</a:t>
            </a:r>
            <a:r>
              <a:rPr lang="zh-TW" altLang="en-US" sz="2400" dirty="0"/>
              <a:t>、關閉</a:t>
            </a:r>
            <a:r>
              <a:rPr lang="en-US" altLang="zh-TW" sz="2400" dirty="0">
                <a:solidFill>
                  <a:srgbClr val="FF0000"/>
                </a:solidFill>
              </a:rPr>
              <a:t>208V</a:t>
            </a:r>
            <a:r>
              <a:rPr lang="zh-TW" altLang="en-US" sz="2400" dirty="0"/>
              <a:t>電源，將溫度降至</a:t>
            </a:r>
            <a:r>
              <a:rPr lang="zh-TW" altLang="en-US" sz="2400" dirty="0" smtClean="0"/>
              <a:t>室溫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二</a:t>
            </a:r>
            <a:r>
              <a:rPr lang="zh-TW" altLang="en-US" sz="2400" dirty="0"/>
              <a:t>、將</a:t>
            </a:r>
            <a:r>
              <a:rPr lang="en-US" altLang="zh-TW" sz="2400" dirty="0"/>
              <a:t>Pedestal &amp; Dust Tray&amp; Boat </a:t>
            </a:r>
            <a:r>
              <a:rPr lang="zh-TW" altLang="en-US" sz="2400" dirty="0"/>
              <a:t>卸下送至洗管間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三</a:t>
            </a:r>
            <a:r>
              <a:rPr lang="zh-TW" altLang="en-US" sz="2400" dirty="0"/>
              <a:t>、為使降溫時間縮短，可將</a:t>
            </a:r>
            <a:r>
              <a:rPr lang="en-US" altLang="zh-TW" sz="2400" dirty="0"/>
              <a:t>Shutter</a:t>
            </a:r>
            <a:r>
              <a:rPr lang="zh-TW" altLang="en-US" sz="2400" dirty="0"/>
              <a:t>打開</a:t>
            </a:r>
            <a:endParaRPr lang="en-US" altLang="zh-TW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83" y="1481645"/>
            <a:ext cx="1878013" cy="1408509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904383" y="2060642"/>
            <a:ext cx="686013" cy="413725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304228" y="241595"/>
            <a:ext cx="1582484" cy="923330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降</a:t>
            </a:r>
            <a:r>
              <a:rPr lang="zh-TW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溫</a:t>
            </a:r>
            <a:endParaRPr lang="zh-TW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05" y="3222025"/>
            <a:ext cx="187801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9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210886" y="1161094"/>
            <a:ext cx="10363200" cy="256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kumimoji="0" lang="zh-TW" altLang="en-US" sz="2000" dirty="0" smtClean="0"/>
              <a:t>一、取下蓋板及</a:t>
            </a:r>
            <a:r>
              <a:rPr kumimoji="0" lang="en-US" altLang="zh-TW" sz="2000" dirty="0" smtClean="0"/>
              <a:t>Shutter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 smtClean="0"/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kumimoji="0" lang="zh-TW" altLang="en-US" sz="2000" dirty="0" smtClean="0"/>
              <a:t>二、拔除五支</a:t>
            </a:r>
            <a:r>
              <a:rPr kumimoji="0" lang="en-US" altLang="zh-TW" sz="2000" dirty="0" smtClean="0"/>
              <a:t>Paddle T/C</a:t>
            </a:r>
            <a:r>
              <a:rPr kumimoji="0" lang="zh-TW" altLang="en-US" sz="2000" dirty="0" smtClean="0"/>
              <a:t>電源插頭</a:t>
            </a:r>
            <a:endParaRPr kumimoji="0" lang="en-US" altLang="zh-TW" sz="2000" dirty="0" smtClean="0"/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 smtClean="0"/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 smtClean="0"/>
          </a:p>
          <a:p>
            <a:pPr marL="0" indent="0">
              <a:buNone/>
            </a:pPr>
            <a:r>
              <a:rPr kumimoji="0" lang="zh-TW" altLang="en-US" sz="2000" dirty="0" smtClean="0"/>
              <a:t>三、</a:t>
            </a:r>
            <a:r>
              <a:rPr kumimoji="0" lang="zh-TW" altLang="en-US" sz="2400" dirty="0" smtClean="0"/>
              <a:t>拆石英配件</a:t>
            </a:r>
            <a:endParaRPr kumimoji="0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10886" y="468435"/>
            <a:ext cx="58317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※Tube</a:t>
            </a:r>
            <a:r>
              <a:rPr lang="zh-TW" altLang="en-US" sz="2800" dirty="0">
                <a:solidFill>
                  <a:srgbClr val="FF0000"/>
                </a:solidFill>
              </a:rPr>
              <a:t>溫度下降</a:t>
            </a:r>
            <a:r>
              <a:rPr lang="zh-TW" altLang="en-US" sz="2800" dirty="0" smtClean="0">
                <a:solidFill>
                  <a:srgbClr val="FF0000"/>
                </a:solidFill>
              </a:rPr>
              <a:t>後方可開始以下</a:t>
            </a:r>
            <a:r>
              <a:rPr lang="zh-TW" altLang="en-US" sz="2800" dirty="0">
                <a:solidFill>
                  <a:srgbClr val="FF0000"/>
                </a:solidFill>
              </a:rPr>
              <a:t>動作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263" y="2090829"/>
            <a:ext cx="19843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93" y="3961322"/>
            <a:ext cx="1922296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81" y="3926858"/>
            <a:ext cx="1835150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64" y="3896206"/>
            <a:ext cx="1241425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61" y="3920509"/>
            <a:ext cx="1889125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1769144" y="5420421"/>
            <a:ext cx="1896824" cy="552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dirty="0" smtClean="0">
                <a:latin typeface="Bahnschrift Condensed" panose="020B0502040204020203" pitchFamily="34" charset="0"/>
              </a:rPr>
              <a:t>1.Piping Heater</a:t>
            </a:r>
          </a:p>
          <a:p>
            <a:pPr algn="ctr"/>
            <a:r>
              <a:rPr kumimoji="0" lang="en-US" altLang="zh-TW" dirty="0" smtClean="0">
                <a:latin typeface="Bahnschrift Condensed" panose="020B0502040204020203" pitchFamily="34" charset="0"/>
              </a:rPr>
              <a:t>&amp;</a:t>
            </a:r>
            <a:r>
              <a:rPr kumimoji="0" lang="en-US" altLang="zh-TW" dirty="0">
                <a:latin typeface="Bahnschrift Condensed" panose="020B0502040204020203" pitchFamily="34" charset="0"/>
              </a:rPr>
              <a:t>T/C</a:t>
            </a:r>
            <a:endParaRPr lang="zh-TW" altLang="en-US" dirty="0">
              <a:latin typeface="Bahnschrift Condensed" panose="020B0502040204020203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988397" y="5420421"/>
            <a:ext cx="1896824" cy="552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dirty="0" smtClean="0">
                <a:latin typeface="Bahnschrift Condensed" panose="020B0502040204020203" pitchFamily="34" charset="0"/>
              </a:rPr>
              <a:t>2.</a:t>
            </a:r>
            <a:r>
              <a:rPr kumimoji="0" lang="en-US" altLang="zh-TW" dirty="0">
                <a:latin typeface="Bahnschrift Condensed" panose="020B0502040204020203" pitchFamily="34" charset="0"/>
              </a:rPr>
              <a:t> Gas </a:t>
            </a:r>
            <a:r>
              <a:rPr kumimoji="0" lang="en-US" altLang="zh-TW" dirty="0" smtClean="0">
                <a:latin typeface="Bahnschrift Condensed" panose="020B0502040204020203" pitchFamily="34" charset="0"/>
              </a:rPr>
              <a:t>Intake </a:t>
            </a:r>
            <a:r>
              <a:rPr kumimoji="0" lang="en-US" altLang="zh-TW" dirty="0">
                <a:latin typeface="Bahnschrift Condensed" panose="020B0502040204020203" pitchFamily="34" charset="0"/>
              </a:rPr>
              <a:t>Piping</a:t>
            </a:r>
            <a:r>
              <a:rPr kumimoji="0" lang="zh-TW" altLang="en-US" dirty="0">
                <a:latin typeface="Bahnschrift Condensed" panose="020B0502040204020203" pitchFamily="34" charset="0"/>
              </a:rPr>
              <a:t> </a:t>
            </a:r>
            <a:endParaRPr kumimoji="0" lang="en-US" altLang="zh-TW" dirty="0" smtClean="0">
              <a:latin typeface="Bahnschrift Condensed" panose="020B0502040204020203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383693" y="5399280"/>
            <a:ext cx="1896824" cy="552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dirty="0" smtClean="0">
                <a:latin typeface="Bahnschrift Condensed" panose="020B0502040204020203" pitchFamily="34" charset="0"/>
              </a:rPr>
              <a:t>3.Quartz </a:t>
            </a:r>
            <a:r>
              <a:rPr kumimoji="0" lang="en-US" altLang="zh-TW" dirty="0">
                <a:latin typeface="Bahnschrift Condensed" panose="020B0502040204020203" pitchFamily="34" charset="0"/>
              </a:rPr>
              <a:t>Torch</a:t>
            </a:r>
            <a:endParaRPr kumimoji="0" lang="en-US" altLang="zh-TW" dirty="0" smtClean="0">
              <a:latin typeface="Bahnschrift Condensed" panose="020B0502040204020203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3" r="15740"/>
          <a:stretch/>
        </p:blipFill>
        <p:spPr bwMode="auto">
          <a:xfrm>
            <a:off x="7525342" y="3925240"/>
            <a:ext cx="90560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9277462" y="5399280"/>
            <a:ext cx="1896824" cy="552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0" lang="en-US" altLang="zh-TW" dirty="0" smtClean="0">
                <a:latin typeface="Bahnschrift Condensed" panose="020B0502040204020203" pitchFamily="34" charset="0"/>
              </a:rPr>
              <a:t>4.GAS </a:t>
            </a:r>
            <a:r>
              <a:rPr kumimoji="0" lang="en-US" altLang="zh-TW" dirty="0">
                <a:latin typeface="Bahnschrift Condensed" panose="020B0502040204020203" pitchFamily="34" charset="0"/>
              </a:rPr>
              <a:t>Exhaust Piping (A&amp;B)</a:t>
            </a:r>
            <a:endParaRPr kumimoji="0" lang="zh-TW" alt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77460" y="1164925"/>
            <a:ext cx="10363200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一、使用</a:t>
            </a:r>
            <a:r>
              <a:rPr lang="en-US" altLang="zh-TW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Oxide Tube</a:t>
            </a:r>
            <a:r>
              <a:rPr lang="zh-TW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專用</a:t>
            </a:r>
            <a:r>
              <a:rPr lang="zh-TW" alt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治</a:t>
            </a:r>
            <a:r>
              <a:rPr lang="zh-TW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具</a:t>
            </a:r>
            <a:endParaRPr lang="en-US" altLang="zh-TW" sz="2000" dirty="0" smtClean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二、上升</a:t>
            </a:r>
            <a:r>
              <a:rPr lang="en-US" altLang="zh-TW" sz="2000" dirty="0" smtClean="0">
                <a:latin typeface="Bahnschrift" panose="020B0502040204020203" pitchFamily="34" charset="0"/>
              </a:rPr>
              <a:t>B/E</a:t>
            </a:r>
            <a:r>
              <a:rPr lang="zh-TW" altLang="en-US" sz="2000" dirty="0" smtClean="0">
                <a:latin typeface="Bahnschrift" panose="020B0502040204020203" pitchFamily="34" charset="0"/>
              </a:rPr>
              <a:t>至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Tube Manifold </a:t>
            </a:r>
            <a:r>
              <a:rPr lang="zh-TW" altLang="en-US" sz="2000" dirty="0" smtClean="0">
                <a:latin typeface="Bahnschrift" panose="020B0502040204020203" pitchFamily="34" charset="0"/>
              </a:rPr>
              <a:t>至接觸到並且彈簧呈現</a:t>
            </a:r>
            <a:r>
              <a:rPr lang="zh-TW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稍微壓縮即停</a:t>
            </a:r>
            <a:endParaRPr lang="en-US" altLang="zh-TW" sz="2000" dirty="0" smtClean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三、鬆開</a:t>
            </a:r>
            <a:r>
              <a:rPr lang="en-US" altLang="zh-TW" sz="2000" dirty="0" smtClean="0">
                <a:latin typeface="Bahnschrift" panose="020B0502040204020203" pitchFamily="34" charset="0"/>
              </a:rPr>
              <a:t>Support Ring</a:t>
            </a:r>
            <a:r>
              <a:rPr lang="zh-TW" altLang="en-US" sz="2000" dirty="0" smtClean="0">
                <a:latin typeface="Bahnschrift" panose="020B0502040204020203" pitchFamily="34" charset="0"/>
              </a:rPr>
              <a:t>螺絲，使</a:t>
            </a:r>
            <a:r>
              <a:rPr lang="en-US" altLang="zh-TW" sz="2000" dirty="0" smtClean="0">
                <a:latin typeface="Bahnschrift" panose="020B0502040204020203" pitchFamily="34" charset="0"/>
              </a:rPr>
              <a:t>B/E</a:t>
            </a:r>
            <a:r>
              <a:rPr lang="zh-TW" altLang="en-US" sz="2000" dirty="0" smtClean="0">
                <a:latin typeface="Bahnschrift" panose="020B0502040204020203" pitchFamily="34" charset="0"/>
              </a:rPr>
              <a:t>乘載住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Tube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四、緩緩下降</a:t>
            </a:r>
            <a:r>
              <a:rPr lang="en-US" altLang="zh-TW" sz="2000" dirty="0" smtClean="0">
                <a:latin typeface="Bahnschrift" panose="020B0502040204020203" pitchFamily="34" charset="0"/>
              </a:rPr>
              <a:t>B/E</a:t>
            </a:r>
            <a:r>
              <a:rPr lang="zh-TW" altLang="en-US" sz="2000" dirty="0" smtClean="0">
                <a:latin typeface="Bahnschrift" panose="020B0502040204020203" pitchFamily="34" charset="0"/>
              </a:rPr>
              <a:t>並查看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Tube</a:t>
            </a:r>
            <a:r>
              <a:rPr lang="zh-TW" altLang="en-US" sz="2000" dirty="0" smtClean="0">
                <a:latin typeface="Bahnschrift" panose="020B0502040204020203" pitchFamily="34" charset="0"/>
              </a:rPr>
              <a:t>是否一同下降</a:t>
            </a:r>
            <a:r>
              <a:rPr lang="en-US" altLang="zh-TW" sz="2000" dirty="0" smtClean="0">
                <a:latin typeface="Bahnschrift" panose="020B0502040204020203" pitchFamily="34" charset="0"/>
              </a:rPr>
              <a:t>(</a:t>
            </a:r>
            <a:r>
              <a:rPr lang="zh-TW" altLang="en-US" sz="2000" dirty="0" smtClean="0">
                <a:latin typeface="Bahnschrift" panose="020B0502040204020203" pitchFamily="34" charset="0"/>
              </a:rPr>
              <a:t>若卡住可稍微轉動</a:t>
            </a:r>
            <a:r>
              <a:rPr lang="en-US" altLang="zh-TW" sz="2000" dirty="0" smtClean="0">
                <a:latin typeface="Bahnschrift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五、將五支</a:t>
            </a:r>
            <a:r>
              <a:rPr lang="en-US" altLang="zh-TW" sz="2000" dirty="0" smtClean="0">
                <a:latin typeface="Bahnschrift" panose="020B0502040204020203" pitchFamily="34" charset="0"/>
              </a:rPr>
              <a:t>Paddle T/C</a:t>
            </a:r>
            <a:r>
              <a:rPr lang="zh-TW" altLang="en-US" sz="2000" dirty="0" smtClean="0">
                <a:latin typeface="Bahnschrift" panose="020B0502040204020203" pitchFamily="34" charset="0"/>
              </a:rPr>
              <a:t>拉出</a:t>
            </a:r>
            <a:r>
              <a:rPr lang="en-US" altLang="zh-TW" sz="2000" dirty="0" smtClean="0">
                <a:latin typeface="Bahnschrift" panose="020B0502040204020203" pitchFamily="34" charset="0"/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紀錄編號、送修校溫</a:t>
            </a:r>
            <a:r>
              <a:rPr lang="en-US" altLang="zh-TW" sz="2000" dirty="0" smtClean="0">
                <a:latin typeface="Bahnschrift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六、查看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TOP&amp;BOTTOM BLOCK</a:t>
            </a:r>
            <a:r>
              <a:rPr lang="zh-TW" altLang="en-US" sz="2000" dirty="0" smtClean="0">
                <a:latin typeface="Bahnschrift" panose="020B0502040204020203" pitchFamily="34" charset="0"/>
              </a:rPr>
              <a:t>是否有破損老化</a:t>
            </a:r>
            <a:endParaRPr lang="en-US" altLang="zh-TW" sz="20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Bahnschrift" panose="020B0502040204020203" pitchFamily="34" charset="0"/>
              </a:rPr>
              <a:t>七、將</a:t>
            </a:r>
            <a:r>
              <a:rPr lang="en-US" altLang="zh-TW" sz="2000" dirty="0" smtClean="0">
                <a:latin typeface="Bahnschrift" panose="020B0502040204020203" pitchFamily="34" charset="0"/>
              </a:rPr>
              <a:t>Tube</a:t>
            </a:r>
            <a:r>
              <a:rPr lang="zh-TW" altLang="en-US" sz="2000" dirty="0" smtClean="0">
                <a:latin typeface="Bahnschrift" panose="020B0502040204020203" pitchFamily="34" charset="0"/>
              </a:rPr>
              <a:t>等石英配件送酸房清洗</a:t>
            </a:r>
            <a:endParaRPr lang="en-US" altLang="zh-TW" sz="20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sz="16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sz="1600" dirty="0" smtClean="0">
              <a:latin typeface="Bahnschrift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04230" y="241595"/>
            <a:ext cx="1582484" cy="923330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拆管</a:t>
            </a:r>
            <a:endParaRPr lang="zh-TW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16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09E24E8-8703-4C00-91C8-13A110CF3186}"/>
</file>

<file path=customXml/itemProps2.xml><?xml version="1.0" encoding="utf-8"?>
<ds:datastoreItem xmlns:ds="http://schemas.openxmlformats.org/officeDocument/2006/customXml" ds:itemID="{F0052835-AA52-4448-8E26-000BB968BDCB}"/>
</file>

<file path=customXml/itemProps3.xml><?xml version="1.0" encoding="utf-8"?>
<ds:datastoreItem xmlns:ds="http://schemas.openxmlformats.org/officeDocument/2006/customXml" ds:itemID="{ED1939D3-A26E-4AA4-B6D5-7CBC3A9B437E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11115</TotalTime>
  <Words>1218</Words>
  <Application>Microsoft Office PowerPoint</Application>
  <PresentationFormat>寬螢幕</PresentationFormat>
  <Paragraphs>213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Franklin Gothic Book</vt:lpstr>
      <vt:lpstr>Perpetua</vt:lpstr>
      <vt:lpstr>微軟正黑體</vt:lpstr>
      <vt:lpstr>新細明體</vt:lpstr>
      <vt:lpstr>Arial</vt:lpstr>
      <vt:lpstr>Bahnschrift</vt:lpstr>
      <vt:lpstr>Bahnschrift Condensed</vt:lpstr>
      <vt:lpstr>Bahnschrift SemiBold</vt:lpstr>
      <vt:lpstr>Calibri</vt:lpstr>
      <vt:lpstr>Times New Roman</vt:lpstr>
      <vt:lpstr>Wingdings 2</vt:lpstr>
      <vt:lpstr>Nuvoton</vt:lpstr>
      <vt:lpstr>新人週報</vt:lpstr>
      <vt:lpstr>AP OX PM(含POCL3)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POCL3差異補充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99</cp:revision>
  <dcterms:created xsi:type="dcterms:W3CDTF">2022-05-23T14:52:50Z</dcterms:created>
  <dcterms:modified xsi:type="dcterms:W3CDTF">2022-07-18T02:14:34Z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39100</vt:r8>
  </property>
</Properties>
</file>